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33.jpg" ContentType="image/pn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3"/>
  </p:notesMasterIdLst>
  <p:handoutMasterIdLst>
    <p:handoutMasterId r:id="rId44"/>
  </p:handoutMasterIdLst>
  <p:sldIdLst>
    <p:sldId id="256" r:id="rId5"/>
    <p:sldId id="592" r:id="rId6"/>
    <p:sldId id="587" r:id="rId7"/>
    <p:sldId id="583" r:id="rId8"/>
    <p:sldId id="586" r:id="rId9"/>
    <p:sldId id="297" r:id="rId10"/>
    <p:sldId id="568" r:id="rId11"/>
    <p:sldId id="567" r:id="rId12"/>
    <p:sldId id="306" r:id="rId13"/>
    <p:sldId id="585" r:id="rId14"/>
    <p:sldId id="588" r:id="rId15"/>
    <p:sldId id="307" r:id="rId16"/>
    <p:sldId id="298" r:id="rId17"/>
    <p:sldId id="308" r:id="rId18"/>
    <p:sldId id="305" r:id="rId19"/>
    <p:sldId id="584" r:id="rId20"/>
    <p:sldId id="569" r:id="rId21"/>
    <p:sldId id="591" r:id="rId22"/>
    <p:sldId id="300" r:id="rId23"/>
    <p:sldId id="311" r:id="rId24"/>
    <p:sldId id="301" r:id="rId25"/>
    <p:sldId id="570" r:id="rId26"/>
    <p:sldId id="309" r:id="rId27"/>
    <p:sldId id="302" r:id="rId28"/>
    <p:sldId id="313" r:id="rId29"/>
    <p:sldId id="303" r:id="rId30"/>
    <p:sldId id="304" r:id="rId31"/>
    <p:sldId id="564" r:id="rId32"/>
    <p:sldId id="589" r:id="rId33"/>
    <p:sldId id="590" r:id="rId34"/>
    <p:sldId id="541" r:id="rId35"/>
    <p:sldId id="542" r:id="rId36"/>
    <p:sldId id="543" r:id="rId37"/>
    <p:sldId id="318" r:id="rId38"/>
    <p:sldId id="545" r:id="rId39"/>
    <p:sldId id="571" r:id="rId40"/>
    <p:sldId id="574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000"/>
    <a:srgbClr val="292929"/>
    <a:srgbClr val="FBC309"/>
    <a:srgbClr val="283FAF"/>
    <a:srgbClr val="01206A"/>
    <a:srgbClr val="FFF9DC"/>
    <a:srgbClr val="E7E7E7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76272" autoAdjust="0"/>
  </p:normalViewPr>
  <p:slideViewPr>
    <p:cSldViewPr snapToGrid="0" snapToObjects="1">
      <p:cViewPr varScale="1">
        <p:scale>
          <a:sx n="86" d="100"/>
          <a:sy n="86" d="100"/>
        </p:scale>
        <p:origin x="151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90" d="100"/>
          <a:sy n="90" d="100"/>
        </p:scale>
        <p:origin x="297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78BE90-B1D9-4209-8253-3B289591DA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94D2F-CDF5-4883-BF26-D189567A4E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8E43D-A6BD-42EB-AE7F-292C41B26E38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6E1B9-FE02-48A9-984D-2A088D89BE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97630-9870-492A-99E8-398BA1C34C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CF63E-B124-4EB2-9DAE-65A165C07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49BF7-FA7C-FE4E-9AA9-D1A3624B02F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BF0D8-67EC-4D4D-8D28-B30896A9E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6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63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98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91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04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0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9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65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9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9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07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1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24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01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1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9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37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51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5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6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D57E-2943-8645-862D-7574FCB2A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82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BCAA0-BD49-9248-957C-7F5F58B84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7060"/>
            <a:ext cx="9144000" cy="13966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293107-F4A8-894C-B35F-3B6EFCA07591}"/>
              </a:ext>
            </a:extLst>
          </p:cNvPr>
          <p:cNvCxnSpPr>
            <a:cxnSpLocks/>
          </p:cNvCxnSpPr>
          <p:nvPr userDrawn="1"/>
        </p:nvCxnSpPr>
        <p:spPr>
          <a:xfrm>
            <a:off x="5549816" y="4472332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60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neycomb • Title and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9EBE-E31F-E845-93C3-D984B744D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776955"/>
            <a:ext cx="6781800" cy="132556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13FD-A434-E342-A332-4DEC6919E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343785"/>
            <a:ext cx="6781800" cy="3549015"/>
          </a:xfrm>
        </p:spPr>
        <p:txBody>
          <a:bodyPr l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9F316-8279-B2B7-C69F-F2CCA25D4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064000" cy="6858000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182EAB-8C51-DC5A-3D37-83B1CB0DB0B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230114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34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9EBE-E31F-E845-93C3-D984B744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4CFD9-8A62-A148-8EEB-12ECF599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0761"/>
            <a:ext cx="5181600" cy="4351338"/>
          </a:xfrm>
        </p:spPr>
        <p:txBody>
          <a:bodyPr l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13FD-A434-E342-A332-4DEC6919E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0761"/>
            <a:ext cx="5181600" cy="4351338"/>
          </a:xfrm>
        </p:spPr>
        <p:txBody>
          <a:bodyPr l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62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91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0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72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D57E-2943-8645-862D-7574FCB2A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2021" y="1798052"/>
            <a:ext cx="9144000" cy="3261895"/>
          </a:xfrm>
          <a:ln w="0">
            <a:noFill/>
          </a:ln>
        </p:spPr>
        <p:txBody>
          <a:bodyPr anchor="ctr" anchorCtr="0">
            <a:normAutofit/>
          </a:bodyPr>
          <a:lstStyle>
            <a:lvl1pPr algn="ctr">
              <a:defRPr sz="5000" b="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5D6BF5-2282-2340-9339-4C0ADF730A50}"/>
              </a:ext>
            </a:extLst>
          </p:cNvPr>
          <p:cNvCxnSpPr>
            <a:cxnSpLocks/>
          </p:cNvCxnSpPr>
          <p:nvPr userDrawn="1"/>
        </p:nvCxnSpPr>
        <p:spPr>
          <a:xfrm>
            <a:off x="1507958" y="1576137"/>
            <a:ext cx="916004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85339C-F580-CB4C-B9B1-15A720DD5D64}"/>
              </a:ext>
            </a:extLst>
          </p:cNvPr>
          <p:cNvCxnSpPr>
            <a:cxnSpLocks/>
          </p:cNvCxnSpPr>
          <p:nvPr userDrawn="1"/>
        </p:nvCxnSpPr>
        <p:spPr>
          <a:xfrm>
            <a:off x="1507958" y="5277853"/>
            <a:ext cx="916004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3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FB5B234-445A-4200-A48D-870EBD4F86C7}"/>
              </a:ext>
            </a:extLst>
          </p:cNvPr>
          <p:cNvSpPr txBox="1">
            <a:spLocks/>
          </p:cNvSpPr>
          <p:nvPr userDrawn="1"/>
        </p:nvSpPr>
        <p:spPr>
          <a:xfrm>
            <a:off x="9353724" y="6366931"/>
            <a:ext cx="2838275" cy="307778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82880" tIns="91440" rIns="18288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0D57E-2943-8645-862D-7574FCB2A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600" y="3997297"/>
            <a:ext cx="8960884" cy="886397"/>
          </a:xfrm>
          <a:solidFill>
            <a:schemeClr val="accent1"/>
          </a:solidFill>
        </p:spPr>
        <p:txBody>
          <a:bodyPr lIns="182880" tIns="91440" rIns="182880" bIns="45720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Office of Communications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EAD275-1332-714D-863E-8541C416F7D7}"/>
              </a:ext>
            </a:extLst>
          </p:cNvPr>
          <p:cNvSpPr txBox="1">
            <a:spLocks/>
          </p:cNvSpPr>
          <p:nvPr userDrawn="1"/>
        </p:nvSpPr>
        <p:spPr>
          <a:xfrm>
            <a:off x="863600" y="3822596"/>
            <a:ext cx="3595933" cy="3878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37160" tIns="91440" rIns="137160" bIns="73152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spc="1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720746-032A-E041-9C44-969ED9F7B67B}"/>
              </a:ext>
            </a:extLst>
          </p:cNvPr>
          <p:cNvSpPr txBox="1">
            <a:spLocks/>
          </p:cNvSpPr>
          <p:nvPr userDrawn="1"/>
        </p:nvSpPr>
        <p:spPr>
          <a:xfrm>
            <a:off x="863601" y="5539232"/>
            <a:ext cx="2530229" cy="3416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73152" tIns="73152" rIns="73152" bIns="73152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50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17, 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925266-7A56-7B59-DFFA-61AC04683152}"/>
              </a:ext>
            </a:extLst>
          </p:cNvPr>
          <p:cNvCxnSpPr>
            <a:cxnSpLocks/>
          </p:cNvCxnSpPr>
          <p:nvPr userDrawn="1"/>
        </p:nvCxnSpPr>
        <p:spPr>
          <a:xfrm>
            <a:off x="863600" y="5272897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35ED98-A09B-4013-A4F5-38B2466B45A4}"/>
              </a:ext>
            </a:extLst>
          </p:cNvPr>
          <p:cNvSpPr txBox="1"/>
          <p:nvPr userDrawn="1"/>
        </p:nvSpPr>
        <p:spPr>
          <a:xfrm>
            <a:off x="9353725" y="6366932"/>
            <a:ext cx="283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 #ContentEd23 | brianwpiper.com</a:t>
            </a:r>
          </a:p>
        </p:txBody>
      </p:sp>
    </p:spTree>
    <p:extLst>
      <p:ext uri="{BB962C8B-B14F-4D97-AF65-F5344CB8AC3E}">
        <p14:creationId xmlns:p14="http://schemas.microsoft.com/office/powerpoint/2010/main" val="392395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neycomb Horizontal •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3AFB724-58FA-494D-B043-7D1EF89D3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F6BD7-C10D-B249-B0DA-5CEFBDE3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027" y="2621218"/>
            <a:ext cx="9145946" cy="20304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DFE33-C1F6-1E46-926F-840C4FAA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027" y="4986848"/>
            <a:ext cx="9145946" cy="1191957"/>
          </a:xfrm>
        </p:spPr>
        <p:txBody>
          <a:bodyPr lIns="0"/>
          <a:lstStyle>
            <a:lvl1pPr marL="0" indent="0">
              <a:buNone/>
              <a:defRPr sz="2400">
                <a:solidFill>
                  <a:srgbClr val="29292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7BBAA4-DEA2-E410-88AE-1F626D312410}"/>
              </a:ext>
            </a:extLst>
          </p:cNvPr>
          <p:cNvCxnSpPr>
            <a:cxnSpLocks/>
          </p:cNvCxnSpPr>
          <p:nvPr userDrawn="1"/>
        </p:nvCxnSpPr>
        <p:spPr>
          <a:xfrm>
            <a:off x="1523027" y="4779633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24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neycomb Vertical •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E243FB-3DDB-A444-B8C7-8558105BB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064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F6BD7-C10D-B249-B0DA-5CEFBDE3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840" y="1770062"/>
            <a:ext cx="6785610" cy="207041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DFE33-C1F6-1E46-926F-840C4FAA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1840" y="4220868"/>
            <a:ext cx="6785610" cy="1529745"/>
          </a:xfrm>
        </p:spPr>
        <p:txBody>
          <a:bodyPr lIns="0"/>
          <a:lstStyle>
            <a:lvl1pPr marL="0" indent="0">
              <a:buNone/>
              <a:defRPr sz="2400">
                <a:solidFill>
                  <a:srgbClr val="29292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3B36F9-188C-6EAD-70A4-CF310756AC0E}"/>
              </a:ext>
            </a:extLst>
          </p:cNvPr>
          <p:cNvCxnSpPr>
            <a:cxnSpLocks/>
          </p:cNvCxnSpPr>
          <p:nvPr userDrawn="1"/>
        </p:nvCxnSpPr>
        <p:spPr>
          <a:xfrm>
            <a:off x="4561840" y="3992824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9296-6A27-4842-A8E7-98B134CA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192867"/>
            <a:ext cx="9144000" cy="13255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BE11-C181-CC4A-8997-BD77F5BF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653367"/>
            <a:ext cx="9144000" cy="1427163"/>
          </a:xfrm>
        </p:spPr>
        <p:txBody>
          <a:bodyPr anchor="t"/>
          <a:lstStyle>
            <a:lvl1pPr marL="0" indent="0" algn="ctr">
              <a:buFont typeface="STIXGeneral-Regular" pitchFamily="2" charset="2"/>
              <a:buNone/>
              <a:defRPr sz="2600"/>
            </a:lvl1pPr>
            <a:lvl2pPr marL="457200" indent="0" algn="ctr">
              <a:buFont typeface="STIXGeneral-Regular" pitchFamily="2" charset="2"/>
              <a:buNone/>
              <a:defRPr sz="2200"/>
            </a:lvl2pPr>
            <a:lvl3pPr marL="914400" indent="0" algn="ctr">
              <a:buFont typeface="STIXGeneral-Regular" pitchFamily="2" charset="2"/>
              <a:buNone/>
              <a:defRPr/>
            </a:lvl3pPr>
            <a:lvl4pPr marL="1371600" indent="0" algn="ctr">
              <a:buFont typeface="STIXGeneral-Regular" pitchFamily="2" charset="2"/>
              <a:buNone/>
              <a:defRPr/>
            </a:lvl4pPr>
            <a:lvl5pPr marL="1828800" indent="0" algn="ctr">
              <a:buFont typeface="STIXGeneral-Regular" pitchFamily="2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11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9296-6A27-4842-A8E7-98B134CA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2649"/>
            <a:ext cx="9144000" cy="132556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BE11-C181-CC4A-8997-BD77F5BF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150745"/>
            <a:ext cx="9144000" cy="4117975"/>
          </a:xfrm>
        </p:spPr>
        <p:txBody>
          <a:bodyPr lIns="0"/>
          <a:lstStyle>
            <a:lvl1pPr marL="0" indent="0">
              <a:buFont typeface="STIXGeneral-Regular" pitchFamily="2" charset="2"/>
              <a:buNone/>
              <a:defRPr sz="2600"/>
            </a:lvl1pPr>
            <a:lvl2pPr marL="457200" indent="0">
              <a:buFont typeface="STIXGeneral-Regular" pitchFamily="2" charset="2"/>
              <a:buNone/>
              <a:defRPr sz="2200"/>
            </a:lvl2pPr>
            <a:lvl3pPr marL="914400" indent="0">
              <a:buFont typeface="STIXGeneral-Regular" pitchFamily="2" charset="2"/>
              <a:buNone/>
              <a:defRPr/>
            </a:lvl3pPr>
            <a:lvl4pPr marL="1371600" indent="0">
              <a:buFont typeface="STIXGeneral-Regular" pitchFamily="2" charset="2"/>
              <a:buNone/>
              <a:defRPr/>
            </a:lvl4pPr>
            <a:lvl5pPr marL="1828800" indent="0">
              <a:buFont typeface="STIXGeneral-Regular" pitchFamily="2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F026FE-AAC6-7C5D-4080-35D6539519D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015808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90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9296-6A27-4842-A8E7-98B134CA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62649"/>
            <a:ext cx="9144000" cy="132556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BE11-C181-CC4A-8997-BD77F5BF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150745"/>
            <a:ext cx="9144000" cy="4117975"/>
          </a:xfrm>
        </p:spPr>
        <p:txBody>
          <a:bodyPr lIns="0"/>
          <a:lstStyle>
            <a:lvl1pPr marL="457200" indent="-457200">
              <a:buClr>
                <a:schemeClr val="accent1"/>
              </a:buClr>
              <a:buFont typeface="STIXGeneral-Regular" pitchFamily="2" charset="2"/>
              <a:buChar char="⬢"/>
              <a:defRPr sz="2600"/>
            </a:lvl1pPr>
            <a:lvl2pPr marL="800100" indent="-342900">
              <a:buClr>
                <a:schemeClr val="accent1"/>
              </a:buClr>
              <a:buFont typeface="STIXGeneral-Regular" pitchFamily="2" charset="2"/>
              <a:buChar char="⬢"/>
              <a:defRPr sz="2200"/>
            </a:lvl2pPr>
            <a:lvl3pPr marL="1257300" indent="-342900">
              <a:buClr>
                <a:schemeClr val="accent1"/>
              </a:buClr>
              <a:buFont typeface="STIXGeneral-Regular" pitchFamily="2" charset="2"/>
              <a:buChar char="⬢"/>
              <a:defRPr/>
            </a:lvl3pPr>
            <a:lvl4pPr marL="1657350" indent="-285750">
              <a:buClr>
                <a:schemeClr val="accent1"/>
              </a:buClr>
              <a:buFont typeface="STIXGeneral-Regular" pitchFamily="2" charset="2"/>
              <a:buChar char="⬢"/>
              <a:defRPr/>
            </a:lvl4pPr>
            <a:lvl5pPr marL="2114550" indent="-285750">
              <a:buClr>
                <a:schemeClr val="accent1"/>
              </a:buClr>
              <a:buFont typeface="STIXGeneral-Regular" pitchFamily="2" charset="2"/>
              <a:buChar char="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72576D-3BA7-1BF0-E7BF-D39A759F1D39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015808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1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neycomb •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9EBE-E31F-E845-93C3-D984B744D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776955"/>
            <a:ext cx="6781800" cy="132556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13FD-A434-E342-A332-4DEC6919E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343785"/>
            <a:ext cx="6781800" cy="3549015"/>
          </a:xfrm>
        </p:spPr>
        <p:txBody>
          <a:bodyPr l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91E23-8D16-A064-AE73-97F9761FF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064000" cy="6858000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77F817-BA56-930B-1134-0D34074EF8CD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230114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85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2E004-9206-4D4A-BC8A-5584B6FD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4" y="681397"/>
            <a:ext cx="91440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33EC-2216-6C48-A0B8-9588C00CE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954" y="2141897"/>
            <a:ext cx="9144000" cy="4351338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F2819-6F93-19A8-4B1B-E285A0A32B73}"/>
              </a:ext>
            </a:extLst>
          </p:cNvPr>
          <p:cNvSpPr txBox="1"/>
          <p:nvPr userDrawn="1"/>
        </p:nvSpPr>
        <p:spPr>
          <a:xfrm>
            <a:off x="9353725" y="6366932"/>
            <a:ext cx="283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 #ContentEd23 | brianwpiper.com</a:t>
            </a:r>
          </a:p>
        </p:txBody>
      </p:sp>
    </p:spTree>
    <p:extLst>
      <p:ext uri="{BB962C8B-B14F-4D97-AF65-F5344CB8AC3E}">
        <p14:creationId xmlns:p14="http://schemas.microsoft.com/office/powerpoint/2010/main" val="307625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713" r:id="rId3"/>
    <p:sldLayoutId id="2147483699" r:id="rId4"/>
    <p:sldLayoutId id="2147483708" r:id="rId5"/>
    <p:sldLayoutId id="2147483698" r:id="rId6"/>
    <p:sldLayoutId id="2147483712" r:id="rId7"/>
    <p:sldLayoutId id="2147483710" r:id="rId8"/>
    <p:sldLayoutId id="2147483709" r:id="rId9"/>
    <p:sldLayoutId id="2147483711" r:id="rId10"/>
    <p:sldLayoutId id="2147483700" r:id="rId11"/>
    <p:sldLayoutId id="2147483703" r:id="rId12"/>
    <p:sldLayoutId id="2147483716" r:id="rId13"/>
    <p:sldLayoutId id="214748371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1206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457200" indent="-457200" algn="l" defTabSz="914400" rtl="0" eaLnBrk="1" fontAlgn="ctr" latinLnBrk="0" hangingPunct="1">
        <a:lnSpc>
          <a:spcPct val="114000"/>
        </a:lnSpc>
        <a:spcBef>
          <a:spcPts val="1000"/>
        </a:spcBef>
        <a:spcAft>
          <a:spcPts val="400"/>
        </a:spcAft>
        <a:buClr>
          <a:schemeClr val="accent1"/>
        </a:buClr>
        <a:buSzPct val="65000"/>
        <a:buFont typeface="STIXGeneral-Regular" pitchFamily="2" charset="2"/>
        <a:buChar char="⬢"/>
        <a:defRPr sz="2600" kern="1200">
          <a:solidFill>
            <a:srgbClr val="2929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fontAlgn="ctr" latinLnBrk="0" hangingPunct="1">
        <a:lnSpc>
          <a:spcPct val="114000"/>
        </a:lnSpc>
        <a:spcBef>
          <a:spcPts val="500"/>
        </a:spcBef>
        <a:spcAft>
          <a:spcPts val="400"/>
        </a:spcAft>
        <a:buClr>
          <a:schemeClr val="accent1"/>
        </a:buClr>
        <a:buSzPct val="65000"/>
        <a:buFont typeface="STIXGeneral-Regular" pitchFamily="2" charset="2"/>
        <a:buChar char="⬢"/>
        <a:defRPr sz="2200" kern="1200">
          <a:solidFill>
            <a:srgbClr val="2929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fontAlgn="ctr" latinLnBrk="0" hangingPunct="1">
        <a:lnSpc>
          <a:spcPct val="114000"/>
        </a:lnSpc>
        <a:spcBef>
          <a:spcPts val="500"/>
        </a:spcBef>
        <a:spcAft>
          <a:spcPts val="400"/>
        </a:spcAft>
        <a:buClr>
          <a:schemeClr val="accent1"/>
        </a:buClr>
        <a:buSzPct val="65000"/>
        <a:buFont typeface="STIXGeneral-Regular" pitchFamily="2" charset="2"/>
        <a:buChar char="⬢"/>
        <a:defRPr sz="2000" kern="1200">
          <a:solidFill>
            <a:srgbClr val="2929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fontAlgn="ctr" latinLnBrk="0" hangingPunct="1">
        <a:lnSpc>
          <a:spcPct val="114000"/>
        </a:lnSpc>
        <a:spcBef>
          <a:spcPts val="500"/>
        </a:spcBef>
        <a:spcAft>
          <a:spcPts val="400"/>
        </a:spcAft>
        <a:buClr>
          <a:schemeClr val="accent1"/>
        </a:buClr>
        <a:buSzPct val="65000"/>
        <a:buFont typeface="STIXGeneral-Regular" pitchFamily="2" charset="2"/>
        <a:buChar char="⬢"/>
        <a:defRPr sz="1800" kern="1200">
          <a:solidFill>
            <a:srgbClr val="2929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fontAlgn="ctr" latinLnBrk="0" hangingPunct="1">
        <a:lnSpc>
          <a:spcPct val="114000"/>
        </a:lnSpc>
        <a:spcBef>
          <a:spcPts val="500"/>
        </a:spcBef>
        <a:spcAft>
          <a:spcPts val="400"/>
        </a:spcAft>
        <a:buClr>
          <a:schemeClr val="accent1"/>
        </a:buClr>
        <a:buSzPct val="65000"/>
        <a:buFont typeface="STIXGeneral-Regular" pitchFamily="2" charset="2"/>
        <a:buChar char="⬢"/>
        <a:defRPr sz="1800" kern="1200">
          <a:solidFill>
            <a:srgbClr val="2929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rianwpipe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11" Type="http://schemas.openxmlformats.org/officeDocument/2006/relationships/image" Target="../media/image35.jpg"/><Relationship Id="rId5" Type="http://schemas.openxmlformats.org/officeDocument/2006/relationships/image" Target="../media/image28.jpg"/><Relationship Id="rId10" Type="http://schemas.openxmlformats.org/officeDocument/2006/relationships/image" Target="../media/image34.jpg"/><Relationship Id="rId4" Type="http://schemas.openxmlformats.org/officeDocument/2006/relationships/image" Target="../media/image27.jp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rianwpiper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E568EE-E330-E24A-BB0F-5941D2614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599" y="4386242"/>
            <a:ext cx="10151145" cy="630375"/>
          </a:xfrm>
        </p:spPr>
        <p:txBody>
          <a:bodyPr/>
          <a:lstStyle/>
          <a:p>
            <a:r>
              <a:rPr lang="en-US" sz="3200" dirty="0"/>
              <a:t>Using Epic Content Marketing in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156965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20E85-B013-4DD0-A6BC-C88028A8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09587"/>
            <a:ext cx="9525000" cy="58388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294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6D05A0-81B7-484D-90CA-74AD4E5C9FD5}"/>
              </a:ext>
            </a:extLst>
          </p:cNvPr>
          <p:cNvSpPr/>
          <p:nvPr/>
        </p:nvSpPr>
        <p:spPr>
          <a:xfrm>
            <a:off x="2422358" y="1113928"/>
            <a:ext cx="81092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ITC Garamond W01 Light"/>
              </a:rPr>
              <a:t>“When we created </a:t>
            </a:r>
            <a:r>
              <a:rPr lang="en-US" sz="3200" i="1" dirty="0">
                <a:solidFill>
                  <a:srgbClr val="000000"/>
                </a:solidFill>
                <a:latin typeface="ITC Garamond W01 Light"/>
              </a:rPr>
              <a:t>Big Brains</a:t>
            </a:r>
            <a:r>
              <a:rPr lang="en-US" sz="3200" dirty="0">
                <a:solidFill>
                  <a:srgbClr val="000000"/>
                </a:solidFill>
                <a:latin typeface="ITC Garamond W01 Light"/>
              </a:rPr>
              <a:t>, we saw podcasts as a unique opportunity to highlight the world-changing research of </a:t>
            </a:r>
            <a:r>
              <a:rPr lang="en-US" sz="3200" dirty="0" err="1">
                <a:solidFill>
                  <a:srgbClr val="000000"/>
                </a:solidFill>
                <a:latin typeface="ITC Garamond W01 Light"/>
              </a:rPr>
              <a:t>UChicago</a:t>
            </a:r>
            <a:r>
              <a:rPr lang="en-US" sz="3200" dirty="0">
                <a:solidFill>
                  <a:srgbClr val="000000"/>
                </a:solidFill>
                <a:latin typeface="ITC Garamond W01 Light"/>
              </a:rPr>
              <a:t> scholars in an engaging way. We hope each episode feels like a dinner party conversation, in which people of all ages can learn about the impact of this important work.”</a:t>
            </a:r>
          </a:p>
          <a:p>
            <a:endParaRPr lang="en-US" sz="2800" dirty="0">
              <a:solidFill>
                <a:srgbClr val="000000"/>
              </a:solidFill>
              <a:latin typeface="ITC Garamond W01 Light"/>
            </a:endParaRPr>
          </a:p>
          <a:p>
            <a:r>
              <a:rPr lang="en-US" dirty="0">
                <a:solidFill>
                  <a:srgbClr val="000000"/>
                </a:solidFill>
                <a:latin typeface="ITC Garamond W01 Light"/>
              </a:rPr>
              <a:t>- Paul M. Rand, </a:t>
            </a:r>
            <a:r>
              <a:rPr lang="en-US" dirty="0" err="1">
                <a:solidFill>
                  <a:srgbClr val="000000"/>
                </a:solidFill>
                <a:latin typeface="ITC Garamond W01 Light"/>
              </a:rPr>
              <a:t>UChicago’s</a:t>
            </a:r>
            <a:r>
              <a:rPr lang="en-US" dirty="0">
                <a:solidFill>
                  <a:srgbClr val="000000"/>
                </a:solidFill>
                <a:latin typeface="ITC Garamond W01 Light"/>
              </a:rPr>
              <a:t> vice president for communications and host of </a:t>
            </a:r>
            <a:r>
              <a:rPr lang="en-US" i="1" dirty="0">
                <a:solidFill>
                  <a:srgbClr val="000000"/>
                </a:solidFill>
                <a:latin typeface="ITC Garamond W01 Light"/>
              </a:rPr>
              <a:t>Big Brains</a:t>
            </a:r>
            <a:r>
              <a:rPr lang="en-US" dirty="0">
                <a:solidFill>
                  <a:srgbClr val="000000"/>
                </a:solidFill>
                <a:latin typeface="ITC Garamond W01 Ligh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6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Why content marketing?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7576A6-4266-422E-A76F-99D1B1D84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4033" y="1422067"/>
            <a:ext cx="8683934" cy="49186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0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Principles of content marketing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2B72B2-2814-484C-9F30-75DB2A142001}"/>
              </a:ext>
            </a:extLst>
          </p:cNvPr>
          <p:cNvSpPr/>
          <p:nvPr/>
        </p:nvSpPr>
        <p:spPr>
          <a:xfrm>
            <a:off x="2438400" y="1917851"/>
            <a:ext cx="86348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Fill a need</a:t>
            </a:r>
          </a:p>
          <a:p>
            <a:r>
              <a:rPr lang="en-US" sz="2800" b="1" dirty="0"/>
              <a:t>Be consistent</a:t>
            </a:r>
          </a:p>
          <a:p>
            <a:r>
              <a:rPr lang="en-US" sz="2800" b="1" dirty="0"/>
              <a:t>Be human</a:t>
            </a:r>
          </a:p>
          <a:p>
            <a:r>
              <a:rPr lang="en-US" sz="2800" b="1" dirty="0"/>
              <a:t>Have a point of view</a:t>
            </a:r>
          </a:p>
          <a:p>
            <a:r>
              <a:rPr lang="en-US" sz="2800" b="1" dirty="0"/>
              <a:t>Avoid “sales speak” </a:t>
            </a:r>
          </a:p>
          <a:p>
            <a:r>
              <a:rPr lang="en-US" sz="2800" b="1" dirty="0"/>
              <a:t>Be best of breed</a:t>
            </a:r>
          </a:p>
        </p:txBody>
      </p:sp>
    </p:spTree>
    <p:extLst>
      <p:ext uri="{BB962C8B-B14F-4D97-AF65-F5344CB8AC3E}">
        <p14:creationId xmlns:p14="http://schemas.microsoft.com/office/powerpoint/2010/main" val="291831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The content marketing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2B72B2-2814-484C-9F30-75DB2A142001}"/>
              </a:ext>
            </a:extLst>
          </p:cNvPr>
          <p:cNvSpPr/>
          <p:nvPr/>
        </p:nvSpPr>
        <p:spPr>
          <a:xfrm>
            <a:off x="2438400" y="1917851"/>
            <a:ext cx="94990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Identifying the goal or objective</a:t>
            </a:r>
          </a:p>
          <a:p>
            <a:r>
              <a:rPr lang="en-US" sz="2800" b="1" dirty="0"/>
              <a:t>Defining the audience</a:t>
            </a:r>
          </a:p>
          <a:p>
            <a:r>
              <a:rPr lang="en-US" sz="2800" b="1" dirty="0"/>
              <a:t>Understanding how the audience decides</a:t>
            </a:r>
          </a:p>
          <a:p>
            <a:r>
              <a:rPr lang="en-US" sz="2800" b="1" dirty="0"/>
              <a:t>Choosing your content niche</a:t>
            </a:r>
          </a:p>
          <a:p>
            <a:r>
              <a:rPr lang="en-US" sz="2800" b="1" dirty="0"/>
              <a:t>Developing your content marketing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8811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4863A-3F1C-4EB9-BAE7-1665626D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28637"/>
            <a:ext cx="9525000" cy="5800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4243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4863A-3F1C-4EB9-BAE7-1665626D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09587"/>
            <a:ext cx="9525000" cy="58388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9932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Content as an asset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69855-2623-13F5-DFA6-91E6C347FCB4}"/>
              </a:ext>
            </a:extLst>
          </p:cNvPr>
          <p:cNvSpPr txBox="1"/>
          <p:nvPr/>
        </p:nvSpPr>
        <p:spPr>
          <a:xfrm>
            <a:off x="2438400" y="2240885"/>
            <a:ext cx="6942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Content has long-term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DEB7F-95D1-7428-46A4-E44AA58A9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/>
        </p:blipFill>
        <p:spPr>
          <a:xfrm>
            <a:off x="603199" y="4219571"/>
            <a:ext cx="11451108" cy="14032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FD9C86-F1FB-44F2-4CFD-A7650F341865}"/>
              </a:ext>
            </a:extLst>
          </p:cNvPr>
          <p:cNvSpPr txBox="1">
            <a:spLocks/>
          </p:cNvSpPr>
          <p:nvPr/>
        </p:nvSpPr>
        <p:spPr>
          <a:xfrm>
            <a:off x="812800" y="3722915"/>
            <a:ext cx="10776001" cy="586685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fontAlgn="ctr" latinLnBrk="0" hangingPunct="1">
              <a:lnSpc>
                <a:spcPct val="114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Pct val="65000"/>
              <a:buFont typeface="STIXGeneral-Regular" pitchFamily="2" charset="2"/>
              <a:buChar char="⬢"/>
              <a:defRPr sz="2600" kern="1200">
                <a:solidFill>
                  <a:srgbClr val="2929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fontAlgn="ctr" latinLnBrk="0" hangingPunct="1">
              <a:lnSpc>
                <a:spcPct val="114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65000"/>
              <a:buFont typeface="STIXGeneral-Regular" pitchFamily="2" charset="2"/>
              <a:buChar char="⬢"/>
              <a:defRPr sz="2200" kern="1200">
                <a:solidFill>
                  <a:srgbClr val="2929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fontAlgn="ctr" latinLnBrk="0" hangingPunct="1">
              <a:lnSpc>
                <a:spcPct val="114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65000"/>
              <a:buFont typeface="STIXGeneral-Regular" pitchFamily="2" charset="2"/>
              <a:buChar char="⬢"/>
              <a:defRPr sz="2000" kern="1200">
                <a:solidFill>
                  <a:srgbClr val="2929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fontAlgn="ctr" latinLnBrk="0" hangingPunct="1">
              <a:lnSpc>
                <a:spcPct val="114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65000"/>
              <a:buFont typeface="STIXGeneral-Regular" pitchFamily="2" charset="2"/>
              <a:buChar char="⬢"/>
              <a:defRPr sz="1800" kern="1200">
                <a:solidFill>
                  <a:srgbClr val="2929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fontAlgn="ctr" latinLnBrk="0" hangingPunct="1">
              <a:lnSpc>
                <a:spcPct val="114000"/>
              </a:lnSpc>
              <a:spcBef>
                <a:spcPts val="500"/>
              </a:spcBef>
              <a:spcAft>
                <a:spcPts val="400"/>
              </a:spcAft>
              <a:buClr>
                <a:schemeClr val="accent1"/>
              </a:buClr>
              <a:buSzPct val="65000"/>
              <a:buFont typeface="STIXGeneral-Regular" pitchFamily="2" charset="2"/>
              <a:buChar char="⬢"/>
              <a:defRPr sz="1800" kern="1200">
                <a:solidFill>
                  <a:srgbClr val="2929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TIXGeneral-Regular" pitchFamily="2" charset="2"/>
              <a:buNone/>
            </a:pPr>
            <a:r>
              <a:rPr lang="en-US" sz="2400" dirty="0">
                <a:latin typeface="+mj-lt"/>
              </a:rPr>
              <a:t>Typical article – 700-1,500 pageviews</a:t>
            </a:r>
            <a:endParaRPr lang="en-US" sz="16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5CB4B-1920-3BB4-5476-EDF07DA7529B}"/>
              </a:ext>
            </a:extLst>
          </p:cNvPr>
          <p:cNvSpPr/>
          <p:nvPr/>
        </p:nvSpPr>
        <p:spPr>
          <a:xfrm>
            <a:off x="963599" y="3763429"/>
            <a:ext cx="9225430" cy="61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High Performer – 30,000 pageviews in 3 years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34C7D-3316-654C-DCC5-1B1CAFDF7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6"/>
          <a:stretch/>
        </p:blipFill>
        <p:spPr>
          <a:xfrm>
            <a:off x="812800" y="4396822"/>
            <a:ext cx="11026800" cy="12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P spid="4" grpId="1" build="allAtOnce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1C96B1-4FDE-EEF2-D5DB-69B50AD3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22" y="3504000"/>
            <a:ext cx="10349001" cy="235204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Content as an asset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69855-2623-13F5-DFA6-91E6C347FCB4}"/>
              </a:ext>
            </a:extLst>
          </p:cNvPr>
          <p:cNvSpPr txBox="1"/>
          <p:nvPr/>
        </p:nvSpPr>
        <p:spPr>
          <a:xfrm>
            <a:off x="2438400" y="2240885"/>
            <a:ext cx="69426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Content has long-term value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Content creates content</a:t>
            </a:r>
            <a:endParaRPr lang="en-US" sz="2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FB473-9972-98B8-4C4D-AE0084D1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22" y="3504000"/>
            <a:ext cx="10349001" cy="2352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4E5A9-961C-B4D8-F533-143E1560E3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34223" y="3504000"/>
            <a:ext cx="10348998" cy="23520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9067D5-F86E-2B7C-D8DB-937217A7D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220" y="3509939"/>
            <a:ext cx="10349001" cy="23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Audience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E4D6E4-9D49-433D-9D8E-181E2D8EB24B}"/>
              </a:ext>
            </a:extLst>
          </p:cNvPr>
          <p:cNvSpPr/>
          <p:nvPr/>
        </p:nvSpPr>
        <p:spPr>
          <a:xfrm>
            <a:off x="1725091" y="3044279"/>
            <a:ext cx="8741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noPro-Regular"/>
              </a:rPr>
              <a:t>“I am not the target for my content.”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6141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FEE7D-14C6-4757-BA6E-04F42E285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842" y="1788160"/>
            <a:ext cx="9508958" cy="4862022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Director of Content Strategy and Assessment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University of Rochester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Rochester, NY</a:t>
            </a:r>
            <a:br>
              <a:rPr lang="en-US" sz="2400" dirty="0"/>
            </a:b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bpiper2@ur.rochester.edu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https://brianwpiper.com/</a:t>
            </a: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GetMySlides.info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59E81-400A-4286-9283-C90CEF51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811" y="632911"/>
            <a:ext cx="6196263" cy="7306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Brian Piper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83A0E-56C7-478D-92B0-A9C2CDC77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239" y="25898"/>
            <a:ext cx="4001354" cy="4001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468A0-0A78-4B98-9FB3-100151CD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239" y="4136082"/>
            <a:ext cx="1392672" cy="208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05C28-6455-4A28-A694-56B6567C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23" y="4149933"/>
            <a:ext cx="1307370" cy="20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3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Personas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E4D6E4-9D49-433D-9D8E-181E2D8EB24B}"/>
              </a:ext>
            </a:extLst>
          </p:cNvPr>
          <p:cNvSpPr/>
          <p:nvPr/>
        </p:nvSpPr>
        <p:spPr>
          <a:xfrm>
            <a:off x="1624870" y="1860986"/>
            <a:ext cx="45785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Priority initiatives</a:t>
            </a:r>
          </a:p>
          <a:p>
            <a:r>
              <a:rPr lang="en-US" sz="2800" b="1" dirty="0"/>
              <a:t>Success factors</a:t>
            </a:r>
          </a:p>
          <a:p>
            <a:r>
              <a:rPr lang="en-US" sz="2800" b="1" dirty="0"/>
              <a:t>Perceived barriers</a:t>
            </a:r>
          </a:p>
          <a:p>
            <a:r>
              <a:rPr lang="en-US" sz="2800" b="1" dirty="0"/>
              <a:t>Decision criteria</a:t>
            </a:r>
          </a:p>
          <a:p>
            <a:r>
              <a:rPr lang="en-US" sz="2800" b="1" dirty="0"/>
              <a:t>Decision process/journey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FC495-2876-42ED-87DD-2DFFF132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00" y="1599780"/>
            <a:ext cx="5920689" cy="3312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7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marketing mission statement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733C2-730F-42C4-BF28-44DA13D6D8B3}"/>
              </a:ext>
            </a:extLst>
          </p:cNvPr>
          <p:cNvSpPr/>
          <p:nvPr/>
        </p:nvSpPr>
        <p:spPr>
          <a:xfrm>
            <a:off x="988828" y="2430757"/>
            <a:ext cx="10596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“Our institution is where [audience X] finds [content Y] for [benefit Z].”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0D9A7-4916-4F4C-B261-C5140FE26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91" y="3220661"/>
            <a:ext cx="6380018" cy="35026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7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marketing mission statement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733C2-730F-42C4-BF28-44DA13D6D8B3}"/>
              </a:ext>
            </a:extLst>
          </p:cNvPr>
          <p:cNvSpPr/>
          <p:nvPr/>
        </p:nvSpPr>
        <p:spPr>
          <a:xfrm>
            <a:off x="2438400" y="2509698"/>
            <a:ext cx="7982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Epic content marketing is impossible without a clear and formidable why</a:t>
            </a:r>
          </a:p>
        </p:txBody>
      </p:sp>
    </p:spTree>
    <p:extLst>
      <p:ext uri="{BB962C8B-B14F-4D97-AF65-F5344CB8AC3E}">
        <p14:creationId xmlns:p14="http://schemas.microsoft.com/office/powerpoint/2010/main" val="4289782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Owned land vs. rented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17016-FBCB-4B0E-96A0-F6C5329D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3300565"/>
            <a:ext cx="1905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75051B-DC2A-4047-963D-4AB020778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908" y="1889770"/>
            <a:ext cx="2013109" cy="1975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E06C6-2E71-4424-B910-75C3CEF7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843" y="4466908"/>
            <a:ext cx="3285706" cy="1843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153C-62E6-4A59-84EC-C43F31FAE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296" y="4405785"/>
            <a:ext cx="1905000" cy="190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1AEC66-E327-4ADB-8843-D8FD8584F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887" y="1889770"/>
            <a:ext cx="4514850" cy="1209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2BCED-2C3A-4654-9CDE-8CDBD3AE7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4923179"/>
            <a:ext cx="1152105" cy="11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Content Marketing: Benefits and Uses of Each Type">
            <a:extLst>
              <a:ext uri="{FF2B5EF4-FFF2-40B4-BE49-F238E27FC236}">
                <a16:creationId xmlns:a16="http://schemas.microsoft.com/office/drawing/2014/main" id="{ED9BA68D-6FFE-472D-8634-FB1CA627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7" y="1770104"/>
            <a:ext cx="9154633" cy="45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types and channels</a:t>
            </a:r>
          </a:p>
        </p:txBody>
      </p:sp>
    </p:spTree>
    <p:extLst>
      <p:ext uri="{BB962C8B-B14F-4D97-AF65-F5344CB8AC3E}">
        <p14:creationId xmlns:p14="http://schemas.microsoft.com/office/powerpoint/2010/main" val="364726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types and channels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5DE8C-1DCD-4F71-B311-D0B47CA0CE26}"/>
              </a:ext>
            </a:extLst>
          </p:cNvPr>
          <p:cNvSpPr/>
          <p:nvPr/>
        </p:nvSpPr>
        <p:spPr>
          <a:xfrm>
            <a:off x="4110873" y="3044279"/>
            <a:ext cx="3970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noPro-Regular"/>
              </a:rPr>
              <a:t>Start with one…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20289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0447B-83CF-442C-A176-A948CF57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26" y="3758556"/>
            <a:ext cx="1905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646C-323D-41AA-B521-74836237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908" y="1889770"/>
            <a:ext cx="2013109" cy="1975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52A4E-8AEC-475C-A651-52798387D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843" y="4466908"/>
            <a:ext cx="3285706" cy="1843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23814-9255-4573-909D-EDA0BFA44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315" y="4353157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2F252-1F10-497F-9453-52854D7C0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100" y="2218583"/>
            <a:ext cx="4514850" cy="1209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EE935-4E6B-4F53-BF9C-09919F973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4923179"/>
            <a:ext cx="1152105" cy="1157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58E1A8-E8FF-4752-BC36-C9BE1869A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0325" y="3692857"/>
            <a:ext cx="1548101" cy="1548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EC92D9-70F0-4EA3-9F4C-521040F2AC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0267" y="1560955"/>
            <a:ext cx="1630832" cy="1867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94E349-DC70-43AF-A3BC-EDC216124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4754" y="111624"/>
            <a:ext cx="1689796" cy="18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C1447-5907-4229-85C3-A7B88089DA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2966" y="197517"/>
            <a:ext cx="1905001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Content performance and optimization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2E9DBA-4F13-4632-B1B3-55E5AF0DC360}"/>
              </a:ext>
            </a:extLst>
          </p:cNvPr>
          <p:cNvSpPr/>
          <p:nvPr/>
        </p:nvSpPr>
        <p:spPr>
          <a:xfrm>
            <a:off x="3962082" y="3044279"/>
            <a:ext cx="42678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noPro-Regular"/>
              </a:rPr>
              <a:t>Look at your data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879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306128-A4C2-46E3-B41D-7E003053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58" y="139137"/>
            <a:ext cx="6751283" cy="65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A36109-CAC2-4300-A869-9844DD7CE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16" y="666819"/>
            <a:ext cx="7375967" cy="5524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8515F9E0-706E-C34F-1282-5756D8AA2170}"/>
              </a:ext>
            </a:extLst>
          </p:cNvPr>
          <p:cNvSpPr txBox="1">
            <a:spLocks/>
          </p:cNvSpPr>
          <p:nvPr/>
        </p:nvSpPr>
        <p:spPr>
          <a:xfrm>
            <a:off x="2841170" y="91152"/>
            <a:ext cx="6942813" cy="575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Reactive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541E3C-B088-3C40-E144-F744EE8780B6}"/>
              </a:ext>
            </a:extLst>
          </p:cNvPr>
          <p:cNvSpPr/>
          <p:nvPr/>
        </p:nvSpPr>
        <p:spPr>
          <a:xfrm>
            <a:off x="2408016" y="6181223"/>
            <a:ext cx="737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noPro-Regular"/>
              </a:rPr>
              <a:t>Google Search Console/Looker Data Studio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5805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819E3936-E09C-4B2A-B766-A332A789D884}"/>
              </a:ext>
            </a:extLst>
          </p:cNvPr>
          <p:cNvSpPr txBox="1">
            <a:spLocks/>
          </p:cNvSpPr>
          <p:nvPr/>
        </p:nvSpPr>
        <p:spPr>
          <a:xfrm>
            <a:off x="2395057" y="2598438"/>
            <a:ext cx="740188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79546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09B59-A5C0-7004-B9E0-BA3B1612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45" y="513023"/>
            <a:ext cx="5669417" cy="5537568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8B2468-9AF3-E526-1816-3485E32D5785}"/>
              </a:ext>
            </a:extLst>
          </p:cNvPr>
          <p:cNvSpPr/>
          <p:nvPr/>
        </p:nvSpPr>
        <p:spPr>
          <a:xfrm>
            <a:off x="4209242" y="6083367"/>
            <a:ext cx="3402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ArnoPro-Regular"/>
              </a:rPr>
              <a:t>answerthepublic.com</a:t>
            </a:r>
            <a:endParaRPr lang="en-US" sz="2800" b="1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F09177D1-7584-D263-7CF8-2AE12D48907B}"/>
              </a:ext>
            </a:extLst>
          </p:cNvPr>
          <p:cNvSpPr txBox="1">
            <a:spLocks/>
          </p:cNvSpPr>
          <p:nvPr/>
        </p:nvSpPr>
        <p:spPr>
          <a:xfrm>
            <a:off x="2841170" y="91152"/>
            <a:ext cx="6942813" cy="575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Proactive</a:t>
            </a:r>
          </a:p>
        </p:txBody>
      </p:sp>
    </p:spTree>
    <p:extLst>
      <p:ext uri="{BB962C8B-B14F-4D97-AF65-F5344CB8AC3E}">
        <p14:creationId xmlns:p14="http://schemas.microsoft.com/office/powerpoint/2010/main" val="1306617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680A2A-8E58-46F4-8F2C-00AD2A22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463" y="865513"/>
            <a:ext cx="7139073" cy="5415848"/>
          </a:xfrm>
          <a:prstGeom prst="rect">
            <a:avLst/>
          </a:prstGeom>
          <a:ln>
            <a:noFill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01841957-74D1-473F-B8ED-04D1A32A8E09}"/>
              </a:ext>
            </a:extLst>
          </p:cNvPr>
          <p:cNvSpPr txBox="1">
            <a:spLocks/>
          </p:cNvSpPr>
          <p:nvPr/>
        </p:nvSpPr>
        <p:spPr>
          <a:xfrm>
            <a:off x="2438400" y="277083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Typical IA</a:t>
            </a:r>
          </a:p>
        </p:txBody>
      </p:sp>
    </p:spTree>
    <p:extLst>
      <p:ext uri="{BB962C8B-B14F-4D97-AF65-F5344CB8AC3E}">
        <p14:creationId xmlns:p14="http://schemas.microsoft.com/office/powerpoint/2010/main" val="667448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BD40A3-CE60-4212-99AE-296A6364B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4"/>
          <a:stretch/>
        </p:blipFill>
        <p:spPr>
          <a:xfrm>
            <a:off x="2358495" y="737419"/>
            <a:ext cx="7475009" cy="5303520"/>
          </a:xfrm>
          <a:prstGeom prst="rect">
            <a:avLst/>
          </a:prstGeom>
          <a:ln>
            <a:noFill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09976FAC-1A47-4AA3-9FD3-A5711A7C35CF}"/>
              </a:ext>
            </a:extLst>
          </p:cNvPr>
          <p:cNvSpPr txBox="1">
            <a:spLocks/>
          </p:cNvSpPr>
          <p:nvPr/>
        </p:nvSpPr>
        <p:spPr>
          <a:xfrm>
            <a:off x="2438400" y="277083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Pillar pages</a:t>
            </a:r>
          </a:p>
        </p:txBody>
      </p:sp>
    </p:spTree>
    <p:extLst>
      <p:ext uri="{BB962C8B-B14F-4D97-AF65-F5344CB8AC3E}">
        <p14:creationId xmlns:p14="http://schemas.microsoft.com/office/powerpoint/2010/main" val="3907472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4DA04F-D88E-4728-84AD-4DB50F0A7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7"/>
          <a:stretch/>
        </p:blipFill>
        <p:spPr>
          <a:xfrm>
            <a:off x="2004534" y="737419"/>
            <a:ext cx="7475010" cy="5212080"/>
          </a:xfrm>
          <a:prstGeom prst="rect">
            <a:avLst/>
          </a:prstGeom>
          <a:ln>
            <a:noFill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A4BD53D4-588D-4811-9447-AEC12A6F46B5}"/>
              </a:ext>
            </a:extLst>
          </p:cNvPr>
          <p:cNvSpPr txBox="1">
            <a:spLocks/>
          </p:cNvSpPr>
          <p:nvPr/>
        </p:nvSpPr>
        <p:spPr>
          <a:xfrm>
            <a:off x="2438400" y="277083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Pillar pages</a:t>
            </a:r>
          </a:p>
        </p:txBody>
      </p:sp>
    </p:spTree>
    <p:extLst>
      <p:ext uri="{BB962C8B-B14F-4D97-AF65-F5344CB8AC3E}">
        <p14:creationId xmlns:p14="http://schemas.microsoft.com/office/powerpoint/2010/main" val="384371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13872-67B6-4914-B65D-55E532F0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51" y="301030"/>
            <a:ext cx="4675918" cy="5755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AA941-E67F-485F-8197-5A93FC906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489" y="4107305"/>
            <a:ext cx="2647285" cy="1049311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EA7A252E-791F-4417-AB74-58B644AF45E4}"/>
              </a:ext>
            </a:extLst>
          </p:cNvPr>
          <p:cNvSpPr txBox="1">
            <a:spLocks/>
          </p:cNvSpPr>
          <p:nvPr/>
        </p:nvSpPr>
        <p:spPr>
          <a:xfrm>
            <a:off x="2438400" y="277083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Search Quality</a:t>
            </a:r>
          </a:p>
          <a:p>
            <a:r>
              <a:rPr lang="en-US" sz="3200" dirty="0"/>
              <a:t>Evaluator Guidelines</a:t>
            </a:r>
          </a:p>
        </p:txBody>
      </p:sp>
    </p:spTree>
    <p:extLst>
      <p:ext uri="{BB962C8B-B14F-4D97-AF65-F5344CB8AC3E}">
        <p14:creationId xmlns:p14="http://schemas.microsoft.com/office/powerpoint/2010/main" val="17763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2CBA6-C0E8-4C4D-A410-612EEE4F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976" y="737419"/>
            <a:ext cx="5670047" cy="511518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1B45CBF7-33F0-4047-93A1-684C10BF5EF7}"/>
              </a:ext>
            </a:extLst>
          </p:cNvPr>
          <p:cNvSpPr txBox="1">
            <a:spLocks/>
          </p:cNvSpPr>
          <p:nvPr/>
        </p:nvSpPr>
        <p:spPr>
          <a:xfrm>
            <a:off x="2438400" y="277083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EEAT</a:t>
            </a:r>
          </a:p>
        </p:txBody>
      </p:sp>
    </p:spTree>
    <p:extLst>
      <p:ext uri="{BB962C8B-B14F-4D97-AF65-F5344CB8AC3E}">
        <p14:creationId xmlns:p14="http://schemas.microsoft.com/office/powerpoint/2010/main" val="15230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EF4FC-AF46-4507-8CE8-C3B3BCAF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09587"/>
            <a:ext cx="9525000" cy="583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B5F655-4D55-4A17-96EA-CCD42DAD1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509587"/>
            <a:ext cx="95250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29C67D57-5B16-4264-A54D-5A266597FDA7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Action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E0563-F310-40E4-9234-5F4CD2B0447D}"/>
              </a:ext>
            </a:extLst>
          </p:cNvPr>
          <p:cNvSpPr txBox="1"/>
          <p:nvPr/>
        </p:nvSpPr>
        <p:spPr>
          <a:xfrm>
            <a:off x="2438400" y="2240885"/>
            <a:ext cx="82196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it strategic?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there one audience?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Does it matter or help?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there an opportunity for content marketing?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FEE7D-14C6-4757-BA6E-04F42E285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842" y="1788160"/>
            <a:ext cx="9508958" cy="4862022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Brian Piper</a:t>
            </a:r>
            <a:br>
              <a:rPr lang="en-US" sz="2400" dirty="0"/>
            </a:b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bpiper2@ur.rochester.edu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https://brianwpiper.com/</a:t>
            </a: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Speaking, workshops, consulting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Content marketing, content optimization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AI, Web3, data/analytics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2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dirty="0"/>
              <a:t>GetMySlides.info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59E81-400A-4286-9283-C90CEF51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811" y="632911"/>
            <a:ext cx="6196263" cy="7306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83A0E-56C7-478D-92B0-A9C2CDC77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239" y="25898"/>
            <a:ext cx="4001354" cy="4001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468A0-0A78-4B98-9FB3-100151CD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239" y="4136082"/>
            <a:ext cx="1392672" cy="208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05C28-6455-4A28-A694-56B6567C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23" y="4149933"/>
            <a:ext cx="1307370" cy="20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3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60733-DBF5-4F46-9AD2-C11482EC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84" y="1600199"/>
            <a:ext cx="3288631" cy="4932947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85535F34-4BEC-42B2-A820-C97C0DF02BE8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your favorite book?</a:t>
            </a:r>
          </a:p>
        </p:txBody>
      </p:sp>
    </p:spTree>
    <p:extLst>
      <p:ext uri="{BB962C8B-B14F-4D97-AF65-F5344CB8AC3E}">
        <p14:creationId xmlns:p14="http://schemas.microsoft.com/office/powerpoint/2010/main" val="1311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A86C0-A3D9-447D-A9E4-90F18908E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16" y="665747"/>
            <a:ext cx="4225487" cy="4837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F454D-5BD0-4160-BFF7-5EE026214168}"/>
              </a:ext>
            </a:extLst>
          </p:cNvPr>
          <p:cNvSpPr txBox="1"/>
          <p:nvPr/>
        </p:nvSpPr>
        <p:spPr>
          <a:xfrm>
            <a:off x="1525292" y="1917992"/>
            <a:ext cx="6930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“You don’t need to be the biggest or the best. You need to be their favorite.” </a:t>
            </a:r>
          </a:p>
          <a:p>
            <a:endParaRPr lang="en-US" sz="3200" dirty="0"/>
          </a:p>
          <a:p>
            <a:r>
              <a:rPr lang="en-US" sz="3200" dirty="0"/>
              <a:t>– Jay </a:t>
            </a:r>
            <a:r>
              <a:rPr lang="en-US" sz="3200" dirty="0" err="1"/>
              <a:t>Acunzo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577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content marketing?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FC812-E559-5D97-2EBA-53B1ADC4A87C}"/>
              </a:ext>
            </a:extLst>
          </p:cNvPr>
          <p:cNvSpPr txBox="1"/>
          <p:nvPr/>
        </p:nvSpPr>
        <p:spPr>
          <a:xfrm>
            <a:off x="2438400" y="2240885"/>
            <a:ext cx="85183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Content marketing is the marketing and business process for creating</a:t>
            </a:r>
            <a:r>
              <a:rPr lang="en-US" sz="2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distributing </a:t>
            </a:r>
            <a:r>
              <a:rPr lang="en-US" sz="2800" b="1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valuable and compelling content</a:t>
            </a: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attract, acquire, and</a:t>
            </a:r>
            <a:endParaRPr lang="en-US" sz="2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engage a clearly defined and understood </a:t>
            </a:r>
            <a:r>
              <a:rPr lang="en-US" sz="2800" b="1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target audience</a:t>
            </a: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—with the</a:t>
            </a:r>
            <a:r>
              <a:rPr lang="en-US" sz="2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objective of </a:t>
            </a:r>
            <a:r>
              <a:rPr lang="en-US" sz="2800" b="1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driving profitable customer action</a:t>
            </a: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DON’T FORGET!!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FC812-E559-5D97-2EBA-53B1ADC4A87C}"/>
              </a:ext>
            </a:extLst>
          </p:cNvPr>
          <p:cNvSpPr txBox="1"/>
          <p:nvPr/>
        </p:nvSpPr>
        <p:spPr>
          <a:xfrm>
            <a:off x="2438400" y="2240885"/>
            <a:ext cx="67161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800" b="1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CUSTOMERS DON’T CARE ABOUT YOUR PRODUCTS OR YOUR SERVICES!</a:t>
            </a:r>
            <a:endParaRPr lang="en-US" sz="38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B2FC4046-CD0A-4E9E-837A-6A64824131B3}"/>
              </a:ext>
            </a:extLst>
          </p:cNvPr>
          <p:cNvSpPr txBox="1">
            <a:spLocks/>
          </p:cNvSpPr>
          <p:nvPr/>
        </p:nvSpPr>
        <p:spPr>
          <a:xfrm>
            <a:off x="2438400" y="776955"/>
            <a:ext cx="89154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1206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Content focus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FC812-E559-5D97-2EBA-53B1ADC4A87C}"/>
              </a:ext>
            </a:extLst>
          </p:cNvPr>
          <p:cNvSpPr txBox="1"/>
          <p:nvPr/>
        </p:nvSpPr>
        <p:spPr>
          <a:xfrm>
            <a:off x="2438400" y="2240885"/>
            <a:ext cx="3996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Inform/educate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Entertain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Edutainment</a:t>
            </a:r>
            <a:endParaRPr lang="en-US" sz="2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457D4-8B52-405D-A9E3-8C201C77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74" y="1429407"/>
            <a:ext cx="5165833" cy="51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20E85-B013-4DD0-A6BC-C88028A8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28637"/>
            <a:ext cx="9525000" cy="5800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0050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-Communications">
      <a:dk1>
        <a:srgbClr val="242424"/>
      </a:dk1>
      <a:lt1>
        <a:srgbClr val="FFFFFF"/>
      </a:lt1>
      <a:dk2>
        <a:srgbClr val="242424"/>
      </a:dk2>
      <a:lt2>
        <a:srgbClr val="F3F3F3"/>
      </a:lt2>
      <a:accent1>
        <a:srgbClr val="00205B"/>
      </a:accent1>
      <a:accent2>
        <a:srgbClr val="4B74C1"/>
      </a:accent2>
      <a:accent3>
        <a:srgbClr val="FAB800"/>
      </a:accent3>
      <a:accent4>
        <a:srgbClr val="BE8100"/>
      </a:accent4>
      <a:accent5>
        <a:srgbClr val="696969"/>
      </a:accent5>
      <a:accent6>
        <a:srgbClr val="C6C6C6"/>
      </a:accent6>
      <a:hlink>
        <a:srgbClr val="283FAF"/>
      </a:hlink>
      <a:folHlink>
        <a:srgbClr val="283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8D1EBD4822543BBCF0DA813D8827F" ma:contentTypeVersion="12" ma:contentTypeDescription="Create a new document." ma:contentTypeScope="" ma:versionID="b287488ec44aa979b819e8978562277d">
  <xsd:schema xmlns:xsd="http://www.w3.org/2001/XMLSchema" xmlns:xs="http://www.w3.org/2001/XMLSchema" xmlns:p="http://schemas.microsoft.com/office/2006/metadata/properties" xmlns:ns3="7a70299e-ac87-42e2-87e4-70c8fe8514b1" targetNamespace="http://schemas.microsoft.com/office/2006/metadata/properties" ma:root="true" ma:fieldsID="cffad410536d09315628bb98e2cc1c35" ns3:_="">
    <xsd:import namespace="7a70299e-ac87-42e2-87e4-70c8fe8514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0299e-ac87-42e2-87e4-70c8fe851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B816D6-EBE2-4586-B854-016AA67B8F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08FFC2-095D-4120-A5C6-918C8E168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70299e-ac87-42e2-87e4-70c8fe8514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54EDC1-45B5-4850-99D4-60E508FA2A60}">
  <ds:schemaRefs>
    <ds:schemaRef ds:uri="7a70299e-ac87-42e2-87e4-70c8fe8514b1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38832</TotalTime>
  <Words>496</Words>
  <Application>Microsoft Macintosh PowerPoint</Application>
  <PresentationFormat>Widescreen</PresentationFormat>
  <Paragraphs>120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ArnoPro-Regular</vt:lpstr>
      <vt:lpstr>Calibri</vt:lpstr>
      <vt:lpstr>Garamond</vt:lpstr>
      <vt:lpstr>Georgia</vt:lpstr>
      <vt:lpstr>ITC Garamond W01 Light</vt:lpstr>
      <vt:lpstr>STIXGeneral-Regular</vt:lpstr>
      <vt:lpstr>Office Theme</vt:lpstr>
      <vt:lpstr>Using Epic Content Marketing in Higher Education</vt:lpstr>
      <vt:lpstr>Brian Piper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Rochester | Web Governance Council</dc:title>
  <dc:subject/>
  <dc:creator>Sennett, Philip</dc:creator>
  <cp:keywords/>
  <dc:description/>
  <cp:lastModifiedBy>Piper, Brian</cp:lastModifiedBy>
  <cp:revision>166</cp:revision>
  <dcterms:created xsi:type="dcterms:W3CDTF">2020-10-13T20:29:23Z</dcterms:created>
  <dcterms:modified xsi:type="dcterms:W3CDTF">2023-10-16T21:14:21Z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0x010100D048D1EBD4822543BBCF0DA813D8827F</vt:lpwstr>
  </property>
</Properties>
</file>