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593" r:id="rId2"/>
    <p:sldId id="256" r:id="rId3"/>
    <p:sldId id="272" r:id="rId4"/>
    <p:sldId id="594" r:id="rId5"/>
    <p:sldId id="285" r:id="rId6"/>
    <p:sldId id="287" r:id="rId7"/>
    <p:sldId id="279" r:id="rId8"/>
    <p:sldId id="289" r:id="rId9"/>
    <p:sldId id="290" r:id="rId10"/>
    <p:sldId id="277" r:id="rId11"/>
    <p:sldId id="280" r:id="rId12"/>
    <p:sldId id="291" r:id="rId13"/>
    <p:sldId id="281" r:id="rId14"/>
    <p:sldId id="307" r:id="rId15"/>
    <p:sldId id="278" r:id="rId16"/>
    <p:sldId id="282" r:id="rId17"/>
    <p:sldId id="283" r:id="rId18"/>
    <p:sldId id="288" r:id="rId19"/>
    <p:sldId id="268" r:id="rId20"/>
    <p:sldId id="306" r:id="rId21"/>
    <p:sldId id="305" r:id="rId22"/>
    <p:sldId id="595" r:id="rId23"/>
    <p:sldId id="269" r:id="rId24"/>
    <p:sldId id="621" r:id="rId25"/>
    <p:sldId id="622" r:id="rId26"/>
    <p:sldId id="304" r:id="rId27"/>
    <p:sldId id="609" r:id="rId28"/>
    <p:sldId id="611" r:id="rId29"/>
    <p:sldId id="612" r:id="rId30"/>
    <p:sldId id="613" r:id="rId31"/>
    <p:sldId id="614" r:id="rId32"/>
    <p:sldId id="615" r:id="rId33"/>
    <p:sldId id="616" r:id="rId34"/>
    <p:sldId id="617" r:id="rId35"/>
    <p:sldId id="618" r:id="rId36"/>
    <p:sldId id="619" r:id="rId37"/>
    <p:sldId id="620" r:id="rId38"/>
    <p:sldId id="296" r:id="rId39"/>
    <p:sldId id="266" r:id="rId40"/>
    <p:sldId id="423" r:id="rId41"/>
    <p:sldId id="424" r:id="rId42"/>
    <p:sldId id="425" r:id="rId43"/>
    <p:sldId id="437" r:id="rId44"/>
    <p:sldId id="262" r:id="rId45"/>
    <p:sldId id="433" r:id="rId46"/>
    <p:sldId id="263" r:id="rId47"/>
    <p:sldId id="432" r:id="rId48"/>
    <p:sldId id="426" r:id="rId49"/>
    <p:sldId id="439" r:id="rId50"/>
    <p:sldId id="427" r:id="rId51"/>
    <p:sldId id="438" r:id="rId52"/>
    <p:sldId id="434" r:id="rId53"/>
    <p:sldId id="430" r:id="rId54"/>
    <p:sldId id="42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C818F8-A57B-4FD3-A011-E6C9180A5532}" v="24" dt="2023-10-30T16:03:05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44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BE0F4-F8EF-41BA-BADD-7CBA9CA9C74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3B2DF-5FE5-4E60-9640-E560C34B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2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43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8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2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9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60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77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54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1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61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5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96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131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76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62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2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07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648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8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08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09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168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12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76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54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7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67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3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4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06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2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BF0D8-67EC-4D4D-8D28-B30896A9EE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2114A-6A81-17C8-840B-5C5B97DF9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6CDE5F-455B-55FB-5FFF-490E4E9F0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3485A-E2CA-5B58-8829-60461DEB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12BF5-B089-8D32-FDEB-2339A88C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2F8AF-F090-DED9-F79E-AC70E950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7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A7D4B-F098-1F41-F924-CEF6AA44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12D6F-8597-2834-D368-4E2FD2B3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E846-6582-F044-EB22-9E40442A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81E44-4539-BAD9-3C81-02F7B0EA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BA859-42D6-EE6E-2529-7D62F366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78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E4B16-F9DA-59E3-1EE9-7F8CC5ACC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9C167-EAEA-B4EF-0779-B57AC6AD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3014C-1220-B822-F4E1-80AC00A6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6B7E8-A28F-E98B-09AB-C826DF56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F73D9-226A-3E4C-3DD5-AED80249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1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/ Backgrou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D57E-2943-8645-862D-7574FCB2A6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3600" y="3997297"/>
            <a:ext cx="8960884" cy="886397"/>
          </a:xfrm>
          <a:solidFill>
            <a:schemeClr val="accent1"/>
          </a:solidFill>
        </p:spPr>
        <p:txBody>
          <a:bodyPr lIns="182880" tIns="91440" rIns="182880" bIns="45720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Office of Communications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925266-7A56-7B59-DFFA-61AC04683152}"/>
              </a:ext>
            </a:extLst>
          </p:cNvPr>
          <p:cNvCxnSpPr>
            <a:cxnSpLocks/>
          </p:cNvCxnSpPr>
          <p:nvPr userDrawn="1"/>
        </p:nvCxnSpPr>
        <p:spPr>
          <a:xfrm>
            <a:off x="863600" y="5566443"/>
            <a:ext cx="1092367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088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059-99C4-2801-F27E-549F51DE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6E611-AB14-8919-38B6-1DB85943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E1F7E-ECE7-E5C9-53E0-3A3AA331C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14C06-C861-FB58-3CD4-17C06306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04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6742-C9C5-00B1-2416-2FE34B1A3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23F44-AAF0-3873-AA48-FC5AFFF7D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843A2-882E-4950-5B95-7B241C4A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56A5D-3513-DA26-DD2A-D5EF870C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D9CEA-2F25-4EAD-782C-DAAE9538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3DCD-3B7A-E785-E97A-8D1D8729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84C26-C697-0F42-4864-CD41AFB68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8AB22-D52B-2B0B-D122-DCE1F4803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35DBB-377F-9FFA-A962-C1DBF696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41DBF-B4E9-2FFA-ACF9-81A8E478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D786B-8E52-ED56-2357-D57F666D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7CEB0-7E00-170F-B9FB-68FE84ED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BDF47-8254-E048-A8AC-95430A9DE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29DB9-82F6-0043-3ECB-041E65E8E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26F23-A853-0C0B-7B14-56EA0BCAB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84AB5-DB40-0888-F375-50955C140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58AA2F-E7D4-3CFD-F68A-BCB1B414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6C0D5-37BD-43FD-C1E5-B39D6FA49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E2BF7-2624-EEC7-95B9-732D752C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DD47-F7A9-E03D-4DAA-5CF7A951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C1F691-1C78-C8AF-73B1-6943DEE0C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6BF43-C5FE-8A43-CF59-C5C1BBBB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E6122-A08F-044D-9B8E-A1B3F0B0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6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8C620-446F-7703-10E0-869E63B28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642C4-7684-7F5E-21A6-0F22B00E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F1D99-9173-8E52-CE49-730616CD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3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179CA-8012-E888-A943-9B3256E6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D64ED-542C-6BF9-AE77-668B4A65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46CC6-7838-6874-1077-BCDBA0109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A3E91-F432-E5E4-E6EA-2F5EF741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C5194-7805-087F-E057-6A6D17E7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AD196-D9E0-C623-8D12-174022B4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5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577-F4C5-2F60-A7CD-F2B059F92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5DA40F-37F8-454A-7EAE-F667979A2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E96533-228B-DCA5-CB5F-EFA47803A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B1270-1B30-70A6-DEAD-80B4C332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A4340-0621-64D9-47A2-E495898C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982ED-B165-C9D5-2E8E-4A8C464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82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9EA0AD-31A7-DE4C-5BDF-56F0EE524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029E0-81E8-37E5-4DAD-199DE6A0C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6DFC3-E43E-4103-417A-DAFDF76D2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CE6C4-469B-42AB-9D9A-B5452887598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0B4D9-AF71-9F28-ECD1-B98F63281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11204-AA56-6838-4BCD-9001D3AF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B1D09-3321-4F0C-9499-D2F8CD789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www.science.org/doi/10.1126/sciadv.adh1850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insideclimatenews.org/news/31032023/ai-can-spread-climate-misinformation-much-cheaper-and-faster-study-warns/" TargetMode="External"/><Relationship Id="rId3" Type="http://schemas.openxmlformats.org/officeDocument/2006/relationships/hyperlink" Target="https://www.wired.com/story/ai-powered-text-program-could-fool-government/" TargetMode="External"/><Relationship Id="rId7" Type="http://schemas.openxmlformats.org/officeDocument/2006/relationships/hyperlink" Target="https://www.airuniversity.af.edu/Portals/10/CASI/documents/Research/Cyber/2023-08-21%20China's%20ChatGPT%20War.pdf" TargetMode="External"/><Relationship Id="rId2" Type="http://schemas.openxmlformats.org/officeDocument/2006/relationships/hyperlink" Target="https://www.nsa.gov/Press-Room/Press-Releases-Statements/Press-Release-View/Article/3523329/nsa-us-federal-agencies-advise-on-deepfake-threa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adv.adh1850" TargetMode="External"/><Relationship Id="rId11" Type="http://schemas.openxmlformats.org/officeDocument/2006/relationships/hyperlink" Target="https://www.oneusefulthing.org/" TargetMode="External"/><Relationship Id="rId5" Type="http://schemas.openxmlformats.org/officeDocument/2006/relationships/hyperlink" Target="https://www.technologyreview.com/2023/06/28/1075683/humans-may-be-more-likely-to-believe-disinformation-generated-by-ai/amp/" TargetMode="External"/><Relationship Id="rId10" Type="http://schemas.openxmlformats.org/officeDocument/2006/relationships/hyperlink" Target="https://www.marketingaiinstitute.com/" TargetMode="External"/><Relationship Id="rId4" Type="http://schemas.openxmlformats.org/officeDocument/2006/relationships/hyperlink" Target="https://www.npr.org/2023/03/23/1165146797/it-takes-a-few-dollars-and-8-minutes-to-create-a-deepfake-and-thats-only-the-sta" TargetMode="External"/><Relationship Id="rId9" Type="http://schemas.openxmlformats.org/officeDocument/2006/relationships/hyperlink" Target="https://www.politico.com/news/2023/07/17/desantis-pac-ai-generated-trump-in-ad-0010669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76023-329D-4386-BCD2-0740BE839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54"/>
          <a:stretch/>
        </p:blipFill>
        <p:spPr>
          <a:xfrm>
            <a:off x="9369286" y="1"/>
            <a:ext cx="2807473" cy="68495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7E13F-E065-4655-8C00-E93EDBFE7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8267"/>
            <a:ext cx="7373258" cy="3357562"/>
          </a:xfrm>
        </p:spPr>
        <p:txBody>
          <a:bodyPr>
            <a:normAutofit/>
          </a:bodyPr>
          <a:lstStyle/>
          <a:p>
            <a:r>
              <a:rPr lang="en-US" sz="4000" dirty="0"/>
              <a:t>Rise of the Machines: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3200" dirty="0"/>
              <a:t>How AI is Shaping Perceptions, Reputations, and Brands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2971B-AA14-46A9-88F6-05F9AEC9A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4531"/>
            <a:ext cx="9144000" cy="1456267"/>
          </a:xfrm>
        </p:spPr>
        <p:txBody>
          <a:bodyPr/>
          <a:lstStyle/>
          <a:p>
            <a:r>
              <a:rPr lang="en-US" dirty="0"/>
              <a:t>Brian Piper</a:t>
            </a:r>
          </a:p>
          <a:p>
            <a:r>
              <a:rPr lang="en-US" dirty="0"/>
              <a:t>Mike Nachshen</a:t>
            </a:r>
          </a:p>
        </p:txBody>
      </p:sp>
      <p:pic>
        <p:nvPicPr>
          <p:cNvPr id="4" name="object 5">
            <a:extLst>
              <a:ext uri="{FF2B5EF4-FFF2-40B4-BE49-F238E27FC236}">
                <a16:creationId xmlns:a16="http://schemas.microsoft.com/office/drawing/2014/main" id="{40348729-9A06-4A75-82FC-3402D29184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7939" y="6156958"/>
            <a:ext cx="3704844" cy="487680"/>
          </a:xfrm>
          <a:prstGeom prst="rect">
            <a:avLst/>
          </a:prstGeom>
        </p:spPr>
      </p:pic>
      <p:sp>
        <p:nvSpPr>
          <p:cNvPr id="8" name="Shape 3">
            <a:extLst>
              <a:ext uri="{FF2B5EF4-FFF2-40B4-BE49-F238E27FC236}">
                <a16:creationId xmlns:a16="http://schemas.microsoft.com/office/drawing/2014/main" id="{CA978BA6-E623-481B-BE0A-478D5C430081}"/>
              </a:ext>
            </a:extLst>
          </p:cNvPr>
          <p:cNvSpPr/>
          <p:nvPr/>
        </p:nvSpPr>
        <p:spPr>
          <a:xfrm>
            <a:off x="10220861" y="6289086"/>
            <a:ext cx="1838334" cy="52322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</a:t>
            </a:r>
          </a:p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Fortisstrat.com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4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BD7520-3E18-4185-8743-0A23C1255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8" y="168797"/>
            <a:ext cx="11592000" cy="651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1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94524-C14E-49B6-8160-7E876945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8" y="169606"/>
            <a:ext cx="11592000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94524-C14E-49B6-8160-7E876945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44" y="169606"/>
            <a:ext cx="11587567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1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389FE-A9F5-4DD3-A394-98803F3B0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8" y="169606"/>
            <a:ext cx="11592000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9FB39-6176-4344-9175-09375AD45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716" y="0"/>
            <a:ext cx="5368568" cy="632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31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C6A90-EBAE-4A06-AC34-794A08F6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8" y="169606"/>
            <a:ext cx="11592000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9C9286-9434-4604-8869-63F16D95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7" y="181814"/>
            <a:ext cx="11567286" cy="6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4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34D54-7975-4ECD-89EB-378C2E52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57" y="181814"/>
            <a:ext cx="11567286" cy="6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7AF1E0-90E9-4CC6-B500-363B975D1A12}"/>
              </a:ext>
            </a:extLst>
          </p:cNvPr>
          <p:cNvSpPr/>
          <p:nvPr/>
        </p:nvSpPr>
        <p:spPr>
          <a:xfrm>
            <a:off x="2410046" y="2335836"/>
            <a:ext cx="85202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“Thinking is something fundamentally human. And that is not getting replaced.” </a:t>
            </a:r>
          </a:p>
          <a:p>
            <a:r>
              <a:rPr lang="en-US" sz="2400" dirty="0"/>
              <a:t>- Cassie </a:t>
            </a:r>
            <a:r>
              <a:rPr lang="en-US" sz="2400" dirty="0" err="1"/>
              <a:t>Kozyrkov</a:t>
            </a:r>
            <a:r>
              <a:rPr lang="en-US" sz="2400" dirty="0"/>
              <a:t>, Google’s first Chief Decision Scientist </a:t>
            </a:r>
          </a:p>
        </p:txBody>
      </p:sp>
    </p:spTree>
    <p:extLst>
      <p:ext uri="{BB962C8B-B14F-4D97-AF65-F5344CB8AC3E}">
        <p14:creationId xmlns:p14="http://schemas.microsoft.com/office/powerpoint/2010/main" val="278421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9DEF38-64D9-74E6-0BAC-F2284068E491}"/>
              </a:ext>
            </a:extLst>
          </p:cNvPr>
          <p:cNvSpPr txBox="1">
            <a:spLocks/>
          </p:cNvSpPr>
          <p:nvPr/>
        </p:nvSpPr>
        <p:spPr>
          <a:xfrm>
            <a:off x="2154864" y="365125"/>
            <a:ext cx="9175745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 What can generative AI create?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DA626A-43F3-C062-99D2-50E2D2047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3" y="1441287"/>
            <a:ext cx="6717686" cy="4478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037DA2-F903-4DCD-9CE5-F808AC9ED344}"/>
              </a:ext>
            </a:extLst>
          </p:cNvPr>
          <p:cNvSpPr/>
          <p:nvPr/>
        </p:nvSpPr>
        <p:spPr>
          <a:xfrm>
            <a:off x="2154865" y="1441287"/>
            <a:ext cx="33831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dirty="0"/>
              <a:t>Text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dirty="0"/>
              <a:t>Images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dirty="0"/>
              <a:t>Audio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dirty="0"/>
              <a:t>Video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4400" b="1" dirty="0"/>
              <a:t>Code</a:t>
            </a:r>
          </a:p>
        </p:txBody>
      </p:sp>
    </p:spTree>
    <p:extLst>
      <p:ext uri="{BB962C8B-B14F-4D97-AF65-F5344CB8AC3E}">
        <p14:creationId xmlns:p14="http://schemas.microsoft.com/office/powerpoint/2010/main" val="28758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dome on top&#10;&#10;Description automatically generated">
            <a:extLst>
              <a:ext uri="{FF2B5EF4-FFF2-40B4-BE49-F238E27FC236}">
                <a16:creationId xmlns:a16="http://schemas.microsoft.com/office/drawing/2014/main" id="{9ED145DE-1A44-3217-16FD-B24A6152A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1312245"/>
            <a:ext cx="12230100" cy="8153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EB64BA-EA70-5E66-8EFA-0A65E80A048E}"/>
              </a:ext>
            </a:extLst>
          </p:cNvPr>
          <p:cNvSpPr/>
          <p:nvPr/>
        </p:nvSpPr>
        <p:spPr>
          <a:xfrm>
            <a:off x="10445262" y="6348540"/>
            <a:ext cx="146099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E568EE-E330-E24A-BB0F-5941D2614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0" y="4221841"/>
            <a:ext cx="2308635" cy="526298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Brian Piper</a:t>
            </a:r>
            <a:endParaRPr lang="en-US" sz="200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" name="Shape 3">
            <a:extLst>
              <a:ext uri="{FF2B5EF4-FFF2-40B4-BE49-F238E27FC236}">
                <a16:creationId xmlns:a16="http://schemas.microsoft.com/office/drawing/2014/main" id="{B2D4B067-90D1-C7A5-426B-1A756026EA7F}"/>
              </a:ext>
            </a:extLst>
          </p:cNvPr>
          <p:cNvSpPr/>
          <p:nvPr/>
        </p:nvSpPr>
        <p:spPr>
          <a:xfrm>
            <a:off x="7807570" y="6348540"/>
            <a:ext cx="409869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defRPr sz="1400">
                <a:solidFill>
                  <a:srgbClr val="FAC090"/>
                </a:solidFill>
              </a:defRPr>
            </a:pP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brianwpiper.com</a:t>
            </a:r>
            <a:endParaRPr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A1BF9-49C8-41BA-9A70-AC18951995EE}"/>
              </a:ext>
            </a:extLst>
          </p:cNvPr>
          <p:cNvSpPr/>
          <p:nvPr/>
        </p:nvSpPr>
        <p:spPr>
          <a:xfrm>
            <a:off x="863600" y="3731663"/>
            <a:ext cx="23086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 GetMySlides.info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F65B1-AF49-4BFB-9C02-4E0F33AF0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16845"/>
            <a:ext cx="3576120" cy="35761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25471A-85AA-414D-A4F2-764F666EF8B5}"/>
              </a:ext>
            </a:extLst>
          </p:cNvPr>
          <p:cNvSpPr txBox="1">
            <a:spLocks/>
          </p:cNvSpPr>
          <p:nvPr/>
        </p:nvSpPr>
        <p:spPr>
          <a:xfrm>
            <a:off x="863600" y="4927435"/>
            <a:ext cx="5102633" cy="3416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73152" tIns="73152" rIns="73152" bIns="73152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spc="150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Director of Content Strategy and Assessment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980C80-34C5-4D57-A029-F5675F690E4C}"/>
              </a:ext>
            </a:extLst>
          </p:cNvPr>
          <p:cNvSpPr txBox="1">
            <a:spLocks/>
          </p:cNvSpPr>
          <p:nvPr/>
        </p:nvSpPr>
        <p:spPr>
          <a:xfrm>
            <a:off x="863600" y="5868066"/>
            <a:ext cx="3595933" cy="38780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137160" tIns="91440" rIns="137160" bIns="73152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spc="1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</p:txBody>
      </p:sp>
    </p:spTree>
    <p:extLst>
      <p:ext uri="{BB962C8B-B14F-4D97-AF65-F5344CB8AC3E}">
        <p14:creationId xmlns:p14="http://schemas.microsoft.com/office/powerpoint/2010/main" val="1569654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A1B71-B7FB-47C1-A6A4-5C27862EC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4747"/>
            <a:ext cx="2775857" cy="730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F5C11-90DC-4FEF-920C-759AA753F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332" y="5175793"/>
            <a:ext cx="2155834" cy="688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00D2F-1C7D-4F0A-BD9A-DC48D24F1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928" y="4253159"/>
            <a:ext cx="1689106" cy="53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DB226-7A97-4ADF-BE50-650CD79A7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752" y="212702"/>
            <a:ext cx="2542494" cy="912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234B7-D18D-47B7-9245-979D0C468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166" y="474917"/>
            <a:ext cx="3121837" cy="1272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FB52E-C858-4574-B8EE-ECBD2625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7598" y="2221576"/>
            <a:ext cx="2195965" cy="1917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3ABB89-7CF0-48B3-BFF7-9E6B47445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9836" y="4894844"/>
            <a:ext cx="1250875" cy="1250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821AF7-7E22-4F1A-B47C-8ACD308E7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28481" y="5413769"/>
            <a:ext cx="2857500" cy="561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48983C-E41F-45C3-8346-6B986037C8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0999" y="2979855"/>
            <a:ext cx="26193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C9456-9D92-426E-8C9E-2889E943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47" y="3222879"/>
            <a:ext cx="4902453" cy="30297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4496E-B413-408F-82DB-DAAC0627B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3201166"/>
            <a:ext cx="4953000" cy="3060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1F3F8-1E3B-4DD0-BC19-BC92EA616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54487"/>
            <a:ext cx="4953000" cy="30609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4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959F81-ABC2-51AC-5653-58CD96BE7831}"/>
              </a:ext>
            </a:extLst>
          </p:cNvPr>
          <p:cNvSpPr txBox="1">
            <a:spLocks/>
          </p:cNvSpPr>
          <p:nvPr/>
        </p:nvSpPr>
        <p:spPr>
          <a:xfrm>
            <a:off x="2305878" y="359189"/>
            <a:ext cx="4960730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Writing prompts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2CCDA-C3C9-C775-4E70-29811F76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1274235"/>
            <a:ext cx="4838699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7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E5FCA1-354D-37A9-678A-DB5517AF57E6}"/>
              </a:ext>
            </a:extLst>
          </p:cNvPr>
          <p:cNvSpPr txBox="1"/>
          <p:nvPr/>
        </p:nvSpPr>
        <p:spPr>
          <a:xfrm>
            <a:off x="120868" y="1177926"/>
            <a:ext cx="5723296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Creating content outlines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Brainstorm ideas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Writing email drafts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Creating content drafts (social media posts, blogs, newsletters, web pages, video scripts, etc.)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Repurposing video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Rephrasing/simplifying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titles for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product descriptions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page titles and meta descriptions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Paraphrasing/interpreting technical content or research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Explain complex concepts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090B15-5DAA-4821-26BD-BBC79114BAE8}"/>
              </a:ext>
            </a:extLst>
          </p:cNvPr>
          <p:cNvSpPr txBox="1">
            <a:spLocks/>
          </p:cNvSpPr>
          <p:nvPr/>
        </p:nvSpPr>
        <p:spPr>
          <a:xfrm>
            <a:off x="3418464" y="365125"/>
            <a:ext cx="4851400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46188-D2A0-4EE7-82E5-CF7CFE569701}"/>
              </a:ext>
            </a:extLst>
          </p:cNvPr>
          <p:cNvSpPr txBox="1"/>
          <p:nvPr/>
        </p:nvSpPr>
        <p:spPr>
          <a:xfrm>
            <a:off x="5844164" y="1184209"/>
            <a:ext cx="6347836" cy="5262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Analyzing and aggregating data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Help with keyword research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survey questions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user personas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Find podcast/interview guests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interview questions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replies to customer questions or reviews with a certain tone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Writing, debugging, and commenting code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prompts for AI image generation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mood boards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images for presentations, internal use, or brainstorming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8349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E5FCA1-354D-37A9-678A-DB5517AF57E6}"/>
              </a:ext>
            </a:extLst>
          </p:cNvPr>
          <p:cNvSpPr txBox="1"/>
          <p:nvPr/>
        </p:nvSpPr>
        <p:spPr>
          <a:xfrm>
            <a:off x="120868" y="1177926"/>
            <a:ext cx="5723296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Creating content outlines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Brainstorm ideas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Writing email drafts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Creating content drafts (social media posts, blogs, newsletters, web pages, video scripts, etc.)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/>
              <a:t>Repurposing video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Rephrasing/simplifying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titles for content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product descriptions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page titles and meta descriptions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/>
              <a:t>Paraphrasing/interpreting technical content or research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Explain complex concepts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090B15-5DAA-4821-26BD-BBC79114BAE8}"/>
              </a:ext>
            </a:extLst>
          </p:cNvPr>
          <p:cNvSpPr txBox="1">
            <a:spLocks/>
          </p:cNvSpPr>
          <p:nvPr/>
        </p:nvSpPr>
        <p:spPr>
          <a:xfrm>
            <a:off x="3418464" y="365125"/>
            <a:ext cx="4851400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Use cases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46188-D2A0-4EE7-82E5-CF7CFE569701}"/>
              </a:ext>
            </a:extLst>
          </p:cNvPr>
          <p:cNvSpPr txBox="1"/>
          <p:nvPr/>
        </p:nvSpPr>
        <p:spPr>
          <a:xfrm>
            <a:off x="5844164" y="1184209"/>
            <a:ext cx="6347836" cy="5262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/>
              <a:t>Analyzing and aggregating data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Help with keyword research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survey questions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b="1" dirty="0"/>
              <a:t>Create user personas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Find podcast/interview guests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Generate interview questions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replies to customer questions or reviews with a certain tone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Writing, debugging, and commenting code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Write prompts for AI image generation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mood boards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Create images for presentations, internal use, or brainstorming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3616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BC9456-9D92-426E-8C9E-2889E9439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284983"/>
            <a:ext cx="9126761" cy="56403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2A4E8-2C69-49B9-BCE0-54EDBA92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00" y="276409"/>
            <a:ext cx="6830185" cy="5648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7CF29-208C-42A1-8927-0B2826108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25" y="3788351"/>
            <a:ext cx="1504575" cy="1194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579B0-0C64-44A4-AA2A-304F65D92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432" y="602674"/>
            <a:ext cx="6267450" cy="49339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03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2E4A8B-B88E-C7EE-EADA-50CCF007EF0C}"/>
              </a:ext>
            </a:extLst>
          </p:cNvPr>
          <p:cNvSpPr txBox="1">
            <a:spLocks/>
          </p:cNvSpPr>
          <p:nvPr/>
        </p:nvSpPr>
        <p:spPr>
          <a:xfrm>
            <a:off x="2466976" y="365125"/>
            <a:ext cx="4851400" cy="727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Implementation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139DA-BD96-46FF-96D9-C7AF42F02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6" y="1274235"/>
            <a:ext cx="7258048" cy="48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9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BC0BCC-B130-A8F1-728D-177CB6A8F98E}"/>
              </a:ext>
            </a:extLst>
          </p:cNvPr>
          <p:cNvSpPr txBox="1">
            <a:spLocks/>
          </p:cNvSpPr>
          <p:nvPr/>
        </p:nvSpPr>
        <p:spPr>
          <a:xfrm>
            <a:off x="2719276" y="2193926"/>
            <a:ext cx="6753447" cy="19315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b="1" dirty="0"/>
              <a:t>Risks</a:t>
            </a:r>
          </a:p>
        </p:txBody>
      </p:sp>
    </p:spTree>
    <p:extLst>
      <p:ext uri="{BB962C8B-B14F-4D97-AF65-F5344CB8AC3E}">
        <p14:creationId xmlns:p14="http://schemas.microsoft.com/office/powerpoint/2010/main" val="582639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168" y="0"/>
            <a:ext cx="6293663" cy="629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82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52343" y="-813"/>
            <a:ext cx="6287313" cy="62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CDA2AB-366F-4D0A-BEE9-DD14C5601847}"/>
              </a:ext>
            </a:extLst>
          </p:cNvPr>
          <p:cNvSpPr/>
          <p:nvPr/>
        </p:nvSpPr>
        <p:spPr>
          <a:xfrm>
            <a:off x="1051003" y="2184614"/>
            <a:ext cx="10089994" cy="20138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4F0A3-C5C9-4EDC-B108-B5CC02D0431B}"/>
              </a:ext>
            </a:extLst>
          </p:cNvPr>
          <p:cNvSpPr txBox="1"/>
          <p:nvPr/>
        </p:nvSpPr>
        <p:spPr>
          <a:xfrm>
            <a:off x="1278435" y="2127395"/>
            <a:ext cx="96013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This deck will expire by November 17, 2023</a:t>
            </a:r>
          </a:p>
        </p:txBody>
      </p:sp>
    </p:spTree>
    <p:extLst>
      <p:ext uri="{BB962C8B-B14F-4D97-AF65-F5344CB8AC3E}">
        <p14:creationId xmlns:p14="http://schemas.microsoft.com/office/powerpoint/2010/main" val="3786036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9168" y="0"/>
            <a:ext cx="6293663" cy="629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0050" y="0"/>
            <a:ext cx="63119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9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39643" y="0"/>
            <a:ext cx="6312713" cy="6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96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-813"/>
            <a:ext cx="6312713" cy="6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71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39643" y="-813"/>
            <a:ext cx="6312713" cy="6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0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39643" y="0"/>
            <a:ext cx="6312713" cy="6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35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39643" y="-813"/>
            <a:ext cx="6312713" cy="63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9A7ADF-1E3E-435A-8DE6-3C3FF861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40050" y="0"/>
            <a:ext cx="63119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19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5A509-FEE2-9BFA-6037-5BEEAD36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7130" y="0"/>
            <a:ext cx="6257739" cy="625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77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D8BE9-3CB5-A4EF-7F88-CBF3EED6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Hallucinations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8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8913E07A-8129-41CF-83D4-39D372079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7387772" y="2108842"/>
            <a:ext cx="4544133" cy="4530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F5244-2B1D-7BB3-9414-8E00E8A7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4" y="2937123"/>
            <a:ext cx="5614416" cy="1768541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4FE47EFE-B714-9CEF-7AB6-17BDBE6812E5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88281-FB4D-4489-B638-95BBBE1494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12558" y="130408"/>
            <a:ext cx="6166884" cy="616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13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bot sitting at a desk&#10;&#10;Description automatically generated">
            <a:extLst>
              <a:ext uri="{FF2B5EF4-FFF2-40B4-BE49-F238E27FC236}">
                <a16:creationId xmlns:a16="http://schemas.microsoft.com/office/drawing/2014/main" id="{CC6D664F-8DF1-DD54-6A70-2BB68A2D1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8" r="9090" b="2344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6AFBDF-823F-74CD-4187-FF1F97EB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Approach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B3EDC-0607-EF44-1C40-AAF923E2C174}"/>
              </a:ext>
            </a:extLst>
          </p:cNvPr>
          <p:cNvSpPr txBox="1"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7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Trust AI like you would trust a brilliant, biased, intern who just took  mushrooms.</a:t>
            </a:r>
            <a:br>
              <a:rPr lang="en-US" sz="170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n-US" sz="17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BD2A484-2B78-9B18-082D-87E87CFC5E73}"/>
              </a:ext>
            </a:extLst>
          </p:cNvPr>
          <p:cNvSpPr/>
          <p:nvPr/>
        </p:nvSpPr>
        <p:spPr>
          <a:xfrm>
            <a:off x="269859" y="6356349"/>
            <a:ext cx="2742147" cy="360630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looking at a robot's face through a magnifying glass&#10;&#10;Description automatically generated">
            <a:extLst>
              <a:ext uri="{FF2B5EF4-FFF2-40B4-BE49-F238E27FC236}">
                <a16:creationId xmlns:a16="http://schemas.microsoft.com/office/drawing/2014/main" id="{8BE9767B-AB40-BAD9-B081-6DB1AD3B0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" b="1483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3D08DD-9CA2-83D4-C12A-71D04BA2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Solution: (Dis)trust </a:t>
            </a:r>
            <a:r>
              <a:rPr lang="en-US" sz="4000" u="sng">
                <a:solidFill>
                  <a:srgbClr val="FFFFFF"/>
                </a:solidFill>
              </a:rPr>
              <a:t>and</a:t>
            </a:r>
            <a:r>
              <a:rPr lang="en-US" sz="4000">
                <a:solidFill>
                  <a:srgbClr val="FFFFFF"/>
                </a:solidFill>
              </a:rPr>
              <a:t> verify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32C0FD1-D47C-014B-5491-0175573E83C9}"/>
              </a:ext>
            </a:extLst>
          </p:cNvPr>
          <p:cNvSpPr/>
          <p:nvPr/>
        </p:nvSpPr>
        <p:spPr>
          <a:xfrm>
            <a:off x="269859" y="6356349"/>
            <a:ext cx="2742147" cy="360630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43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00FA1-93BF-E31B-1827-02DF35B3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Dangers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23CC8-698D-7741-19F0-9FF02ED99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0" i="0">
                <a:effectLst/>
                <a:latin typeface="Lato" panose="020F0502020204030203" pitchFamily="34" charset="0"/>
              </a:rPr>
              <a:t>AI democratizes disinformation. It gives anyone the ability to effectively create and spread misinformation at a scope, speed, scale and quality that was previously only the provenance of governments.</a:t>
            </a:r>
            <a:endParaRPr lang="en-US" sz="2000"/>
          </a:p>
        </p:txBody>
      </p:sp>
      <p:pic>
        <p:nvPicPr>
          <p:cNvPr id="7" name="Picture 6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85563B97-7814-0DA9-1533-090F8B3530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354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9CFBFB10-C0A6-3DA7-5413-0A44BC989F3F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87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DC228-3D78-0E6E-1610-DFE438C4C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Danger: Deepfake</a:t>
            </a:r>
          </a:p>
        </p:txBody>
      </p:sp>
      <p:pic>
        <p:nvPicPr>
          <p:cNvPr id="5" name="Picture 4" descr="A close up of a face&#10;&#10;Description automatically generated">
            <a:extLst>
              <a:ext uri="{FF2B5EF4-FFF2-40B4-BE49-F238E27FC236}">
                <a16:creationId xmlns:a16="http://schemas.microsoft.com/office/drawing/2014/main" id="{0D285A38-B7FE-53F3-35DD-4CF5C6156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7241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A0195-F7D7-466A-7BBE-8380409EE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0" i="0">
                <a:solidFill>
                  <a:schemeClr val="bg1">
                    <a:alpha val="80000"/>
                  </a:schemeClr>
                </a:solidFill>
                <a:effectLst/>
              </a:rPr>
              <a:t>Computer generated media of very realistic, yet entirely fabricated content. Frequently a person or event.</a:t>
            </a:r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BCD163A1-6CF6-CF4B-8EBD-08075CC9AAC7}"/>
              </a:ext>
            </a:extLst>
          </p:cNvPr>
          <p:cNvSpPr/>
          <p:nvPr/>
        </p:nvSpPr>
        <p:spPr>
          <a:xfrm>
            <a:off x="269859" y="6356349"/>
            <a:ext cx="2742147" cy="360630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Freeform: Shape 276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3BD567C8-E9C5-EB35-548E-E04CF69D6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2" b="-3"/>
          <a:stretch/>
        </p:blipFill>
        <p:spPr>
          <a:xfrm>
            <a:off x="983296" y="643467"/>
            <a:ext cx="2247415" cy="2435726"/>
          </a:xfrm>
          <a:prstGeom prst="rect">
            <a:avLst/>
          </a:prstGeom>
        </p:spPr>
      </p:pic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D29E5-D27B-85A4-B321-8EB82266EE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" r="-557" b="7713"/>
          <a:stretch/>
        </p:blipFill>
        <p:spPr>
          <a:xfrm>
            <a:off x="643467" y="4533424"/>
            <a:ext cx="2927072" cy="986173"/>
          </a:xfrm>
          <a:prstGeom prst="rect">
            <a:avLst/>
          </a:prstGeom>
        </p:spPr>
      </p:pic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47AB92-0A82-609F-BEB5-C1955AF8A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" t="1" r="5283" b="-2"/>
          <a:stretch/>
        </p:blipFill>
        <p:spPr>
          <a:xfrm>
            <a:off x="4305469" y="2802855"/>
            <a:ext cx="3581061" cy="1252290"/>
          </a:xfrm>
          <a:prstGeom prst="rect">
            <a:avLst/>
          </a:prstGeom>
        </p:spPr>
      </p:pic>
      <p:pic>
        <p:nvPicPr>
          <p:cNvPr id="11" name="Picture 10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432CA460-8AD8-7AFF-D490-208AB3EF5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0" r="1" b="6617"/>
          <a:stretch/>
        </p:blipFill>
        <p:spPr>
          <a:xfrm>
            <a:off x="8621460" y="1065460"/>
            <a:ext cx="2927072" cy="1553339"/>
          </a:xfrm>
          <a:prstGeom prst="rect">
            <a:avLst/>
          </a:prstGeom>
        </p:spPr>
      </p:pic>
      <p:pic>
        <p:nvPicPr>
          <p:cNvPr id="5" name="Picture 4" descr="A screenshot of a black and white website&#10;&#10;Description automatically generated">
            <a:extLst>
              <a:ext uri="{FF2B5EF4-FFF2-40B4-BE49-F238E27FC236}">
                <a16:creationId xmlns:a16="http://schemas.microsoft.com/office/drawing/2014/main" id="{9B4DD18C-6ADB-3283-9517-EF1CC37415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" r="605" b="2"/>
          <a:stretch/>
        </p:blipFill>
        <p:spPr>
          <a:xfrm>
            <a:off x="8621460" y="4420486"/>
            <a:ext cx="2927071" cy="1196217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45531B29-DD7E-FC29-0BFE-199B0DC5AEEA}"/>
              </a:ext>
            </a:extLst>
          </p:cNvPr>
          <p:cNvSpPr/>
          <p:nvPr/>
        </p:nvSpPr>
        <p:spPr>
          <a:xfrm>
            <a:off x="269859" y="6356349"/>
            <a:ext cx="2742147" cy="360630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7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eampunk factory with a large building&#10;&#10;Description automatically generated">
            <a:extLst>
              <a:ext uri="{FF2B5EF4-FFF2-40B4-BE49-F238E27FC236}">
                <a16:creationId xmlns:a16="http://schemas.microsoft.com/office/drawing/2014/main" id="{CD94CFAC-1CF4-C4C6-7542-48AADF5C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4" b="1236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1025A-180D-9205-EF51-4394CEDE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Danger:</a:t>
            </a:r>
            <a:br>
              <a:rPr lang="en-US" sz="4800"/>
            </a:br>
            <a:r>
              <a:rPr lang="en-US" sz="4800"/>
              <a:t>Disinformation Engines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A553D1E-A62C-CB51-9596-1931C0583E11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949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04A6144-8448-DBE6-558B-7AC6DE589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72" t="-358" r="1070" b="-295"/>
          <a:stretch/>
        </p:blipFill>
        <p:spPr>
          <a:xfrm>
            <a:off x="261000" y="101601"/>
            <a:ext cx="5674897" cy="5012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C3D616-EDC0-D325-C913-3F78DD57A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741" t="479" r="-5741"/>
          <a:stretch/>
        </p:blipFill>
        <p:spPr>
          <a:xfrm>
            <a:off x="321731" y="5405119"/>
            <a:ext cx="5674897" cy="9498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" name="Picture 31" descr="A large pot of garbage spilling out of water&#10;&#10;Description automatically generated">
            <a:extLst>
              <a:ext uri="{FF2B5EF4-FFF2-40B4-BE49-F238E27FC236}">
                <a16:creationId xmlns:a16="http://schemas.microsoft.com/office/drawing/2014/main" id="{033B9D40-6364-05BD-51C4-02E96A3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r="1615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17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FBBA8-AEC4-4472-07B6-6D03793F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833620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Fun Fact: </a:t>
            </a:r>
            <a:br>
              <a:rPr lang="en-US" sz="2600"/>
            </a:br>
            <a:r>
              <a:rPr lang="en-US" sz="2600" b="1"/>
              <a:t>People are  more likely to be fooled by AI generated fake tweets than human ones*</a:t>
            </a:r>
          </a:p>
        </p:txBody>
      </p:sp>
      <p:sp>
        <p:nvSpPr>
          <p:cNvPr id="3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5779-C223-9078-D931-BB705A221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>
                <a:latin typeface="Independent"/>
              </a:rPr>
              <a:t>* </a:t>
            </a:r>
            <a:r>
              <a:rPr lang="en-US" sz="1200" b="0" i="0" dirty="0" err="1">
                <a:effectLst/>
                <a:latin typeface="-apple-system"/>
              </a:rPr>
              <a:t>Spitale</a:t>
            </a:r>
            <a:r>
              <a:rPr lang="en-US" sz="1200" b="0" i="0" dirty="0">
                <a:effectLst/>
                <a:latin typeface="-apple-system"/>
              </a:rPr>
              <a:t>, G., Silvestri, F., &amp; </a:t>
            </a:r>
            <a:r>
              <a:rPr lang="en-US" sz="1200" b="0" i="0" dirty="0" err="1">
                <a:effectLst/>
                <a:latin typeface="-apple-system"/>
              </a:rPr>
              <a:t>Bozzon</a:t>
            </a:r>
            <a:r>
              <a:rPr lang="en-US" sz="1200" b="0" i="0" dirty="0">
                <a:effectLst/>
                <a:latin typeface="-apple-system"/>
              </a:rPr>
              <a:t>, A. (2023). </a:t>
            </a:r>
            <a:r>
              <a:rPr lang="en-US" sz="1200" b="0" i="0" dirty="0">
                <a:effectLst/>
                <a:latin typeface="-apple-system"/>
                <a:hlinkClick r:id="rId2"/>
              </a:rPr>
              <a:t>AI model GPT-3 (dis)informs us better than humans</a:t>
            </a:r>
            <a:r>
              <a:rPr lang="en-US" sz="1200" b="0" i="0" dirty="0">
                <a:effectLst/>
                <a:latin typeface="-apple-system"/>
              </a:rPr>
              <a:t>. Science Advances, 9(26), eadh1850. </a:t>
            </a:r>
            <a:endParaRPr lang="en-US" sz="1200" dirty="0"/>
          </a:p>
        </p:txBody>
      </p:sp>
      <p:pic>
        <p:nvPicPr>
          <p:cNvPr id="6" name="Picture 5" descr="A cartoon of birds holding a cellphone&#10;&#10;Description automatically generated">
            <a:extLst>
              <a:ext uri="{FF2B5EF4-FFF2-40B4-BE49-F238E27FC236}">
                <a16:creationId xmlns:a16="http://schemas.microsoft.com/office/drawing/2014/main" id="{FB0D7DBC-3F35-000A-FF17-E46E85C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1BCFB849-9F45-BCC4-7B49-4CF19C3CC25B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26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bot standing next to a dart board&#10;&#10;Description automatically generated">
            <a:extLst>
              <a:ext uri="{FF2B5EF4-FFF2-40B4-BE49-F238E27FC236}">
                <a16:creationId xmlns:a16="http://schemas.microsoft.com/office/drawing/2014/main" id="{51681F33-A62A-F1E1-E74B-D52FB1BC8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1674813"/>
            <a:ext cx="4392613" cy="4392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ABDB2-8130-DA6F-4A95-FE1EA878A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538" y="1674813"/>
            <a:ext cx="5000625" cy="180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DABED-DF13-C598-999B-E80D45ED5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538" y="3548063"/>
            <a:ext cx="5000625" cy="2519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E800A-F294-0AC3-3E8A-D9E9E8253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Danger: Proliferation of AI-Guided Precision Misinformation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5A2E8E1-8FE0-40CA-DEBC-CEA23E7274BE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1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E178F-CA36-B3A3-E75B-FDD46DFD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Danger: Truth Decay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tooth with circuit board&#10;&#10;Description automatically generated">
            <a:extLst>
              <a:ext uri="{FF2B5EF4-FFF2-40B4-BE49-F238E27FC236}">
                <a16:creationId xmlns:a16="http://schemas.microsoft.com/office/drawing/2014/main" id="{0B052024-3E94-46FF-CA4C-98AA853A9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4" name="Freeform 6">
            <a:extLst>
              <a:ext uri="{FF2B5EF4-FFF2-40B4-BE49-F238E27FC236}">
                <a16:creationId xmlns:a16="http://schemas.microsoft.com/office/drawing/2014/main" id="{2D4D8028-9E33-FC1C-090A-44C7D00840A2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67959-4379-A4EE-C556-2829E883F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5" y="546100"/>
            <a:ext cx="8648700" cy="5765800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04FF6-E9A9-39FC-BEC6-8805CF029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5" y="546100"/>
            <a:ext cx="8648700" cy="5765800"/>
          </a:xfrm>
          <a:prstGeom prst="rect">
            <a:avLst/>
          </a:prstGeom>
          <a:solidFill>
            <a:schemeClr val="bg1">
              <a:alpha val="31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61E53A-9748-48CF-8F10-174A63E13C65}"/>
              </a:ext>
            </a:extLst>
          </p:cNvPr>
          <p:cNvSpPr/>
          <p:nvPr/>
        </p:nvSpPr>
        <p:spPr>
          <a:xfrm>
            <a:off x="2410045" y="1774835"/>
            <a:ext cx="85840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222222"/>
                </a:solidFill>
                <a:latin typeface="Arial" panose="020B0604020202020204" pitchFamily="34" charset="0"/>
              </a:rPr>
              <a:t>"AI won't take your job. It's somebody using AI that will take your job." 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- Richard Baldwin, Economist and professor at the Geneva Graduate Institute in Switzerland</a:t>
            </a:r>
          </a:p>
        </p:txBody>
      </p:sp>
    </p:spTree>
    <p:extLst>
      <p:ext uri="{BB962C8B-B14F-4D97-AF65-F5344CB8AC3E}">
        <p14:creationId xmlns:p14="http://schemas.microsoft.com/office/powerpoint/2010/main" val="22616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00BE7-1A64-FF76-9D6F-85EF4E2EE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53" y="325369"/>
            <a:ext cx="4836159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No Silver Bullets</a:t>
            </a:r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049EB-1F55-884E-8E97-EA026D788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solution</a:t>
            </a:r>
          </a:p>
          <a:p>
            <a:r>
              <a:rPr lang="en-US" sz="2200" dirty="0"/>
              <a:t>Planning</a:t>
            </a:r>
          </a:p>
          <a:p>
            <a:r>
              <a:rPr lang="en-US" sz="2200" dirty="0"/>
              <a:t>Partnerships</a:t>
            </a:r>
          </a:p>
          <a:p>
            <a:r>
              <a:rPr lang="en-US" sz="2200" dirty="0"/>
              <a:t>Processes</a:t>
            </a:r>
          </a:p>
        </p:txBody>
      </p:sp>
      <p:pic>
        <p:nvPicPr>
          <p:cNvPr id="10" name="Picture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37E2F828-508A-188E-BAD6-78664CB5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3" r="1480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DD805168-C40E-26E7-1ABC-1F2ABA0D0E74}"/>
              </a:ext>
            </a:extLst>
          </p:cNvPr>
          <p:cNvSpPr/>
          <p:nvPr/>
        </p:nvSpPr>
        <p:spPr>
          <a:xfrm>
            <a:off x="304176" y="6405829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325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4DC91-3390-8CAA-ABA5-37E54186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Questions &amp; Discussion</a:t>
            </a:r>
          </a:p>
        </p:txBody>
      </p:sp>
      <p:pic>
        <p:nvPicPr>
          <p:cNvPr id="5" name="Content Placeholder 4" descr="A group of robots in a room&#10;&#10;Description automatically generated">
            <a:extLst>
              <a:ext uri="{FF2B5EF4-FFF2-40B4-BE49-F238E27FC236}">
                <a16:creationId xmlns:a16="http://schemas.microsoft.com/office/drawing/2014/main" id="{D45DAF1C-913F-B2E3-8A74-952A05329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4A54EBF-B0BD-64D9-1A5A-9AB6F5014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4" y="5500519"/>
            <a:ext cx="1230049" cy="1230049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23FD069D-B284-49B5-047F-14C9EEE484EF}"/>
              </a:ext>
            </a:extLst>
          </p:cNvPr>
          <p:cNvSpPr/>
          <p:nvPr/>
        </p:nvSpPr>
        <p:spPr>
          <a:xfrm>
            <a:off x="2070984" y="6370891"/>
            <a:ext cx="2469240" cy="324739"/>
          </a:xfrm>
          <a:custGeom>
            <a:avLst/>
            <a:gdLst/>
            <a:ahLst/>
            <a:cxnLst/>
            <a:rect l="l" t="t" r="r" b="b"/>
            <a:pathLst>
              <a:path w="3703860" h="487108">
                <a:moveTo>
                  <a:pt x="0" y="0"/>
                </a:moveTo>
                <a:lnTo>
                  <a:pt x="3703861" y="0"/>
                </a:lnTo>
                <a:lnTo>
                  <a:pt x="3703861" y="487108"/>
                </a:lnTo>
                <a:lnTo>
                  <a:pt x="0" y="487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  <a14:imgEffect>
                        <a14:brightnessContrast bright="-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25DB7F-0AFF-5975-44EC-42E3CA75E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570" y="5492516"/>
            <a:ext cx="1230050" cy="12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46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AD6EB-E0EB-46DE-AE96-FB3813FE6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908860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A4EC-6D42-E293-A8CD-F367C4F16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– “Mike’s Cookie Misinformation”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3EF2D-18BE-80DE-1E06-68A5D75FA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9" y="1422400"/>
            <a:ext cx="3421285" cy="3001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3D65E-A5A4-9FE0-9E82-6CD018C7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931" y="2361039"/>
            <a:ext cx="3102195" cy="2640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361327-6CE9-C977-623A-7784FD11C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658" y="3316328"/>
            <a:ext cx="3036218" cy="3176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0A6A6-7050-D7B2-4AEC-3B5957604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301" y="4424363"/>
            <a:ext cx="5046053" cy="208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55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3975F-4468-A812-482E-9F2505E9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F2037-ABAB-2B60-8DC4-30BB8584C3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2"/>
              </a:rPr>
              <a:t>https://www.prsa.org/article/how-pr-pros-can-help-counter-ai-s-misinformation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2"/>
              </a:rPr>
              <a:t>https://www.rand.org/pubs/research_reports/RR2314.html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2"/>
              </a:rPr>
              <a:t>https://www.nsa.gov/Press-Room/Press-Releases-Statements/Press-Release-View/Article/3523329/nsa-us-federal-agencies-advise-on-deepfake-threats/</a:t>
            </a:r>
            <a:endParaRPr lang="en-US" sz="4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3"/>
              </a:rPr>
              <a:t>https://www.wired.com/story/ai-powered-text-program-could-fool-government/</a:t>
            </a:r>
            <a:endParaRPr lang="en-US" sz="4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4"/>
              </a:rPr>
              <a:t>https://www.npr.org/2023/03/23/1165146797/it-takes-a-few-dollars-and-8-minutes-to-create-a-deepfake-and-thats-only-the-sta</a:t>
            </a:r>
            <a:endParaRPr lang="en-US" sz="4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hlinkClick r:id="rId5"/>
              </a:rPr>
              <a:t>https://www.technologyreview.com/2023/06/28/1075683/humans-may-be-more-likely-to-believe-disinformation-generated-by-ai/amp/</a:t>
            </a:r>
            <a:endParaRPr lang="en-US" sz="4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2"/>
                </a:solidFill>
                <a:effectLst/>
                <a:latin typeface="-apple-system"/>
                <a:hlinkClick r:id="rId6"/>
              </a:rPr>
              <a:t>https://www.science.org/doi/10.1126/sciadv.adh1850</a:t>
            </a:r>
            <a:endParaRPr lang="en-US" sz="4800" b="0" i="0" dirty="0">
              <a:solidFill>
                <a:schemeClr val="tx2"/>
              </a:solidFill>
              <a:effectLst/>
              <a:latin typeface="-apple-system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2"/>
                </a:solidFill>
                <a:effectLst/>
                <a:latin typeface="-apple-system"/>
                <a:hlinkClick r:id="rId7"/>
              </a:rPr>
              <a:t>https://www.airuniversity.af.edu/Portals/10/CASI/documents/Research/Cyber/2023-08-21%20China's%20ChatGPT%20War.pdf</a:t>
            </a:r>
            <a:endParaRPr lang="en-US" sz="4800" b="0" i="0" dirty="0">
              <a:solidFill>
                <a:schemeClr val="tx2"/>
              </a:solidFill>
              <a:effectLst/>
              <a:latin typeface="-apple-system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br>
              <a:rPr lang="en-US" sz="4800" b="0" i="0" dirty="0">
                <a:solidFill>
                  <a:schemeClr val="tx2"/>
                </a:solidFill>
                <a:effectLst/>
                <a:latin typeface="-apple-system"/>
              </a:rPr>
            </a:br>
            <a:r>
              <a:rPr lang="en-US" sz="4800" b="0" i="0" dirty="0">
                <a:solidFill>
                  <a:schemeClr val="tx2"/>
                </a:solidFill>
                <a:effectLst/>
                <a:latin typeface="-apple-system"/>
                <a:hlinkClick r:id="rId8"/>
              </a:rPr>
              <a:t>https://insideclimatenews.org/news/31032023/ai-can-spread-climate-misinformation-much-cheaper-and-faster-study-warns/</a:t>
            </a:r>
            <a:endParaRPr lang="en-US" sz="4800" b="0" i="0" dirty="0">
              <a:solidFill>
                <a:schemeClr val="tx2"/>
              </a:solidFill>
              <a:effectLst/>
              <a:latin typeface="-apple-system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i="0" dirty="0">
                <a:solidFill>
                  <a:schemeClr val="tx2"/>
                </a:solidFill>
                <a:effectLst/>
                <a:latin typeface="-apple-system"/>
                <a:hlinkClick r:id="rId9"/>
              </a:rPr>
              <a:t>https://www.politico.com/news/2023/07/17/desantis-pac-ai-generated-trump-in-ad-00106695</a:t>
            </a:r>
            <a:endParaRPr lang="en-US" sz="4800" b="0" i="0" dirty="0">
              <a:solidFill>
                <a:schemeClr val="tx2"/>
              </a:solidFill>
              <a:effectLst/>
              <a:latin typeface="-apple-system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2"/>
                </a:solidFill>
                <a:latin typeface="-apple-system"/>
                <a:hlinkClick r:id="rId10"/>
              </a:rPr>
              <a:t>https://www.marketingaiinstitute.com/</a:t>
            </a:r>
            <a:endParaRPr lang="en-US" sz="4800" dirty="0">
              <a:solidFill>
                <a:schemeClr val="tx2"/>
              </a:solidFill>
              <a:latin typeface="-apple-system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tx2"/>
                </a:solidFill>
                <a:latin typeface="-apple-system"/>
                <a:hlinkClick r:id="rId11"/>
              </a:rPr>
              <a:t>https://www.oneusefulthing.org/</a:t>
            </a:r>
            <a:r>
              <a:rPr lang="en-US" sz="1400" b="0" i="0" dirty="0">
                <a:solidFill>
                  <a:srgbClr val="FFFFFF"/>
                </a:solidFill>
                <a:effectLst/>
                <a:latin typeface="-apple-system"/>
              </a:rPr>
              <a:t>ps://www.science.org/doi/10.1126/sciadv.adh1850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965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C5F40-AAC6-4C7C-84F4-3CD61AF34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996" y="56990"/>
            <a:ext cx="7548724" cy="6114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F45CE-811F-4708-8F09-6549CAB48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323" y="165554"/>
            <a:ext cx="7858070" cy="5897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D60334-2644-464D-9BBD-224C3A140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451" y="0"/>
            <a:ext cx="6253463" cy="62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1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11EC4-0594-478D-A2DD-CDBD8DC09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8" y="169606"/>
            <a:ext cx="11592000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1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11EC4-0594-478D-A2DD-CDBD8DC0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44" y="169606"/>
            <a:ext cx="11587567" cy="65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211EC4-0594-478D-A2DD-CDBD8DC09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44" y="169606"/>
            <a:ext cx="11587567" cy="65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93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739</Words>
  <Application>Microsoft Office PowerPoint</Application>
  <PresentationFormat>Widescreen</PresentationFormat>
  <Paragraphs>117</Paragraphs>
  <Slides>54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-apple-system</vt:lpstr>
      <vt:lpstr>Arial</vt:lpstr>
      <vt:lpstr>Calibri</vt:lpstr>
      <vt:lpstr>Calibri Light</vt:lpstr>
      <vt:lpstr>Helvetica</vt:lpstr>
      <vt:lpstr>Independent</vt:lpstr>
      <vt:lpstr>Lato</vt:lpstr>
      <vt:lpstr>Office Theme</vt:lpstr>
      <vt:lpstr>Rise of the Machines:   How AI is Shaping Perceptions, Reputations, and Brands </vt:lpstr>
      <vt:lpstr>Brian Piper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Hallucinations</vt:lpstr>
      <vt:lpstr>Approach</vt:lpstr>
      <vt:lpstr>Solution: (Dis)trust and verify</vt:lpstr>
      <vt:lpstr>Dangers</vt:lpstr>
      <vt:lpstr>Danger: Deepfake</vt:lpstr>
      <vt:lpstr>PowerPoint Presentation</vt:lpstr>
      <vt:lpstr>Danger: Disinformation Engines</vt:lpstr>
      <vt:lpstr>PowerPoint Presentation</vt:lpstr>
      <vt:lpstr>Fun Fact:  People are  more likely to be fooled by AI generated fake tweets than human ones*</vt:lpstr>
      <vt:lpstr>Danger: Proliferation of AI-Guided Precision Misinformation</vt:lpstr>
      <vt:lpstr>Danger: Truth Decay</vt:lpstr>
      <vt:lpstr>No Silver Bullets</vt:lpstr>
      <vt:lpstr>Questions &amp; Discussion</vt:lpstr>
      <vt:lpstr>Backup</vt:lpstr>
      <vt:lpstr>Backup – “Mike’s Cookie Misinformation”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treat AI</dc:title>
  <dc:creator>Michael Nachshen</dc:creator>
  <cp:lastModifiedBy>Michael Nachshen</cp:lastModifiedBy>
  <cp:revision>4</cp:revision>
  <dcterms:created xsi:type="dcterms:W3CDTF">2023-10-24T14:24:16Z</dcterms:created>
  <dcterms:modified xsi:type="dcterms:W3CDTF">2023-10-30T16:05:33Z</dcterms:modified>
</cp:coreProperties>
</file>